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9" r:id="rId3"/>
    <p:sldId id="257" r:id="rId4"/>
    <p:sldId id="258" r:id="rId5"/>
    <p:sldId id="331" r:id="rId6"/>
    <p:sldId id="260" r:id="rId7"/>
    <p:sldId id="261" r:id="rId8"/>
    <p:sldId id="262" r:id="rId9"/>
    <p:sldId id="345" r:id="rId10"/>
    <p:sldId id="346" r:id="rId11"/>
    <p:sldId id="347" r:id="rId12"/>
    <p:sldId id="308" r:id="rId13"/>
    <p:sldId id="306" r:id="rId14"/>
    <p:sldId id="307" r:id="rId15"/>
    <p:sldId id="330" r:id="rId16"/>
    <p:sldId id="309" r:id="rId17"/>
    <p:sldId id="310" r:id="rId18"/>
    <p:sldId id="311" r:id="rId19"/>
    <p:sldId id="348" r:id="rId20"/>
    <p:sldId id="349" r:id="rId21"/>
    <p:sldId id="350" r:id="rId22"/>
    <p:sldId id="361" r:id="rId23"/>
    <p:sldId id="319" r:id="rId24"/>
    <p:sldId id="320" r:id="rId25"/>
    <p:sldId id="322" r:id="rId26"/>
    <p:sldId id="323" r:id="rId27"/>
    <p:sldId id="324" r:id="rId28"/>
    <p:sldId id="351" r:id="rId29"/>
    <p:sldId id="352" r:id="rId30"/>
    <p:sldId id="353" r:id="rId31"/>
    <p:sldId id="354" r:id="rId32"/>
    <p:sldId id="334" r:id="rId33"/>
    <p:sldId id="332" r:id="rId34"/>
    <p:sldId id="333" r:id="rId35"/>
    <p:sldId id="335" r:id="rId36"/>
    <p:sldId id="336" r:id="rId37"/>
    <p:sldId id="337" r:id="rId38"/>
    <p:sldId id="355" r:id="rId39"/>
    <p:sldId id="356" r:id="rId40"/>
    <p:sldId id="357" r:id="rId41"/>
    <p:sldId id="358" r:id="rId42"/>
    <p:sldId id="359" r:id="rId43"/>
    <p:sldId id="360" r:id="rId44"/>
  </p:sldIdLst>
  <p:sldSz cx="12192000" cy="6858000"/>
  <p:notesSz cx="7559675" cy="10691813"/>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1" autoAdjust="0"/>
    <p:restoredTop sz="94056" autoAdjust="0"/>
  </p:normalViewPr>
  <p:slideViewPr>
    <p:cSldViewPr snapToGrid="0">
      <p:cViewPr varScale="1">
        <p:scale>
          <a:sx n="60" d="100"/>
          <a:sy n="60" d="100"/>
        </p:scale>
        <p:origin x="90" y="1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PlaceHolder 1"/>
          <p:cNvSpPr>
            <a:spLocks noGrp="1"/>
          </p:cNvSpPr>
          <p:nvPr>
            <p:ph type="body"/>
          </p:nvPr>
        </p:nvSpPr>
        <p:spPr>
          <a:xfrm>
            <a:off x="756000" y="5078520"/>
            <a:ext cx="6047640" cy="4811040"/>
          </a:xfrm>
          <a:prstGeom prst="rect">
            <a:avLst/>
          </a:prstGeom>
        </p:spPr>
        <p:txBody>
          <a:bodyPr lIns="0" tIns="0" rIns="0" bIns="0"/>
          <a:lstStyle/>
          <a:p>
            <a:r>
              <a:rPr lang="es-ES" sz="2000" b="0" strike="noStrike" spc="-1">
                <a:solidFill>
                  <a:srgbClr val="000000"/>
                </a:solidFill>
                <a:uFill>
                  <a:solidFill>
                    <a:srgbClr val="FFFFFF"/>
                  </a:solidFill>
                </a:uFill>
                <a:latin typeface="Arial"/>
              </a:rPr>
              <a:t>Pulse para editar el formato de las notas</a:t>
            </a:r>
          </a:p>
        </p:txBody>
      </p:sp>
      <p:sp>
        <p:nvSpPr>
          <p:cNvPr id="37" name="PlaceHolder 2"/>
          <p:cNvSpPr>
            <a:spLocks noGrp="1"/>
          </p:cNvSpPr>
          <p:nvPr>
            <p:ph type="hdr"/>
          </p:nvPr>
        </p:nvSpPr>
        <p:spPr>
          <a:xfrm>
            <a:off x="0" y="0"/>
            <a:ext cx="3280680" cy="534240"/>
          </a:xfrm>
          <a:prstGeom prst="rect">
            <a:avLst/>
          </a:prstGeom>
        </p:spPr>
        <p:txBody>
          <a:bodyPr lIns="0" tIns="0" rIns="0" bIns="0"/>
          <a:lstStyle/>
          <a:p>
            <a:r>
              <a:rPr lang="es-ES" sz="1400" b="0" strike="noStrike" spc="-1">
                <a:solidFill>
                  <a:srgbClr val="000000"/>
                </a:solidFill>
                <a:uFill>
                  <a:solidFill>
                    <a:srgbClr val="FFFFFF"/>
                  </a:solidFill>
                </a:uFill>
                <a:latin typeface="Times New Roman"/>
              </a:rPr>
              <a:t>&lt;encabezamiento&gt;</a:t>
            </a:r>
          </a:p>
        </p:txBody>
      </p:sp>
      <p:sp>
        <p:nvSpPr>
          <p:cNvPr id="38" name="PlaceHolder 3"/>
          <p:cNvSpPr>
            <a:spLocks noGrp="1"/>
          </p:cNvSpPr>
          <p:nvPr>
            <p:ph type="dt"/>
          </p:nvPr>
        </p:nvSpPr>
        <p:spPr>
          <a:xfrm>
            <a:off x="4278960" y="0"/>
            <a:ext cx="3280680" cy="534240"/>
          </a:xfrm>
          <a:prstGeom prst="rect">
            <a:avLst/>
          </a:prstGeom>
        </p:spPr>
        <p:txBody>
          <a:bodyPr lIns="0" tIns="0" rIns="0" bIns="0"/>
          <a:lstStyle/>
          <a:p>
            <a:pPr algn="r"/>
            <a:r>
              <a:rPr lang="es-ES" sz="1400" b="0" strike="noStrike" spc="-1">
                <a:solidFill>
                  <a:srgbClr val="000000"/>
                </a:solidFill>
                <a:uFill>
                  <a:solidFill>
                    <a:srgbClr val="FFFFFF"/>
                  </a:solidFill>
                </a:uFill>
                <a:latin typeface="Times New Roman"/>
              </a:rPr>
              <a:t>&lt;fecha/hora&gt;</a:t>
            </a:r>
          </a:p>
        </p:txBody>
      </p:sp>
      <p:sp>
        <p:nvSpPr>
          <p:cNvPr id="39" name="PlaceHolder 4"/>
          <p:cNvSpPr>
            <a:spLocks noGrp="1"/>
          </p:cNvSpPr>
          <p:nvPr>
            <p:ph type="ftr"/>
          </p:nvPr>
        </p:nvSpPr>
        <p:spPr>
          <a:xfrm>
            <a:off x="0" y="10157400"/>
            <a:ext cx="3280680" cy="534240"/>
          </a:xfrm>
          <a:prstGeom prst="rect">
            <a:avLst/>
          </a:prstGeom>
        </p:spPr>
        <p:txBody>
          <a:bodyPr lIns="0" tIns="0" rIns="0" bIns="0" anchor="b"/>
          <a:lstStyle/>
          <a:p>
            <a:r>
              <a:rPr lang="es-ES" sz="1400" b="0" strike="noStrike" spc="-1">
                <a:solidFill>
                  <a:srgbClr val="000000"/>
                </a:solidFill>
                <a:uFill>
                  <a:solidFill>
                    <a:srgbClr val="FFFFFF"/>
                  </a:solidFill>
                </a:uFill>
                <a:latin typeface="Times New Roman"/>
              </a:rPr>
              <a:t>&lt;pie de página&gt;</a:t>
            </a:r>
          </a:p>
        </p:txBody>
      </p:sp>
      <p:sp>
        <p:nvSpPr>
          <p:cNvPr id="40" name="PlaceHolder 5"/>
          <p:cNvSpPr>
            <a:spLocks noGrp="1"/>
          </p:cNvSpPr>
          <p:nvPr>
            <p:ph type="sldNum"/>
          </p:nvPr>
        </p:nvSpPr>
        <p:spPr>
          <a:xfrm>
            <a:off x="4278960" y="10157400"/>
            <a:ext cx="3280680" cy="534240"/>
          </a:xfrm>
          <a:prstGeom prst="rect">
            <a:avLst/>
          </a:prstGeom>
        </p:spPr>
        <p:txBody>
          <a:bodyPr lIns="0" tIns="0" rIns="0" bIns="0" anchor="b"/>
          <a:lstStyle/>
          <a:p>
            <a:pPr algn="r"/>
            <a:fld id="{D9E9965E-AFB7-42CC-BFDA-BB701CB94DCC}" type="slidenum">
              <a:rPr lang="es-ES" sz="1400" b="0" strike="noStrike" spc="-1">
                <a:solidFill>
                  <a:srgbClr val="000000"/>
                </a:solidFill>
                <a:uFill>
                  <a:solidFill>
                    <a:srgbClr val="FFFFFF"/>
                  </a:solidFill>
                </a:uFill>
                <a:latin typeface="Times New Roman"/>
              </a:rPr>
              <a:t>‹Nº›</a:t>
            </a:fld>
            <a:endParaRPr lang="es-E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ceHolder 1"/>
          <p:cNvSpPr>
            <a:spLocks noGrp="1"/>
          </p:cNvSpPr>
          <p:nvPr>
            <p:ph type="body"/>
          </p:nvPr>
        </p:nvSpPr>
        <p:spPr>
          <a:xfrm>
            <a:off x="755640" y="5145120"/>
            <a:ext cx="6048000" cy="4209840"/>
          </a:xfrm>
          <a:prstGeom prst="rect">
            <a:avLst/>
          </a:prstGeom>
        </p:spPr>
        <p:txBody>
          <a:bodyPr/>
          <a:lstStyle/>
          <a:p>
            <a:endParaRPr lang="es-ES" sz="2000" b="0" strike="noStrike" spc="-1">
              <a:solidFill>
                <a:srgbClr val="000000"/>
              </a:solidFill>
              <a:uFill>
                <a:solidFill>
                  <a:srgbClr val="FFFFFF"/>
                </a:solidFill>
              </a:uFill>
              <a:latin typeface="Arial"/>
            </a:endParaRPr>
          </a:p>
        </p:txBody>
      </p:sp>
      <p:sp>
        <p:nvSpPr>
          <p:cNvPr id="590" name="TextShape 2"/>
          <p:cNvSpPr txBox="1"/>
          <p:nvPr/>
        </p:nvSpPr>
        <p:spPr>
          <a:xfrm>
            <a:off x="4281480" y="10155240"/>
            <a:ext cx="3276360" cy="536040"/>
          </a:xfrm>
          <a:prstGeom prst="rect">
            <a:avLst/>
          </a:prstGeom>
          <a:noFill/>
          <a:ln>
            <a:noFill/>
          </a:ln>
        </p:spPr>
        <p:txBody>
          <a:bodyPr anchor="b"/>
          <a:lstStyle/>
          <a:p>
            <a:pPr algn="r">
              <a:lnSpc>
                <a:spcPct val="100000"/>
              </a:lnSpc>
            </a:pPr>
            <a:fld id="{E7B8400F-4C0A-444B-9E5D-ED3CE36F568D}" type="slidenum">
              <a:rPr lang="es-ES" sz="1200" b="0" strike="noStrike" spc="-1">
                <a:solidFill>
                  <a:srgbClr val="000000"/>
                </a:solidFill>
                <a:uFill>
                  <a:solidFill>
                    <a:srgbClr val="FFFFFF"/>
                  </a:solidFill>
                </a:uFill>
                <a:latin typeface="Times New Roman"/>
              </a:rPr>
              <a:t>1</a:t>
            </a:fld>
            <a:endParaRPr lang="es-E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algn="r"/>
            <a:fld id="{D9E9965E-AFB7-42CC-BFDA-BB701CB94DCC}" type="slidenum">
              <a:rPr lang="es-ES" sz="1400" b="0" strike="noStrike" spc="-1" smtClean="0">
                <a:solidFill>
                  <a:srgbClr val="000000"/>
                </a:solidFill>
                <a:uFill>
                  <a:solidFill>
                    <a:srgbClr val="FFFFFF"/>
                  </a:solidFill>
                </a:uFill>
                <a:latin typeface="Times New Roman"/>
              </a:rPr>
              <a:t>35</a:t>
            </a:fld>
            <a:endParaRPr lang="es-E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2995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609480" y="368208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609480" y="1604520"/>
            <a:ext cx="10972440" cy="397728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609480" y="1604520"/>
            <a:ext cx="10972440" cy="397728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pic>
        <p:nvPicPr>
          <p:cNvPr id="34" name="Imagen 33"/>
          <p:cNvPicPr/>
          <p:nvPr/>
        </p:nvPicPr>
        <p:blipFill>
          <a:blip r:embed="rId2"/>
          <a:stretch/>
        </p:blipFill>
        <p:spPr>
          <a:xfrm>
            <a:off x="3602880" y="1604520"/>
            <a:ext cx="4984920" cy="3977280"/>
          </a:xfrm>
          <a:prstGeom prst="rect">
            <a:avLst/>
          </a:prstGeom>
          <a:ln>
            <a:noFill/>
          </a:ln>
        </p:spPr>
      </p:pic>
      <p:pic>
        <p:nvPicPr>
          <p:cNvPr id="35" name="Imagen 34"/>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s-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s-E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609480" y="368208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6231960" y="1604520"/>
            <a:ext cx="5354280" cy="397728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endParaRPr lang="es-AR" sz="18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lstStyle/>
          <a:p>
            <a:endParaRPr lang="es-AR" sz="18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r>
              <a:rPr lang="es-AR" sz="1800" b="0" strike="noStrike" spc="-1">
                <a:solidFill>
                  <a:srgbClr val="000000"/>
                </a:solidFill>
                <a:uFill>
                  <a:solidFill>
                    <a:srgbClr val="FFFFFF"/>
                  </a:solidFill>
                </a:uFill>
                <a:latin typeface="Arial"/>
              </a:rPr>
              <a:t>Pulse para editar el formato del texto de título</a:t>
            </a:r>
          </a:p>
        </p:txBody>
      </p:sp>
      <p:sp>
        <p:nvSpPr>
          <p:cNvPr id="3" name="PlaceHolder 2"/>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es-AR" sz="1800" b="0" strike="noStrike" spc="-1">
                <a:solidFill>
                  <a:srgbClr val="000000"/>
                </a:solidFill>
                <a:uFill>
                  <a:solidFill>
                    <a:srgbClr val="FFFFFF"/>
                  </a:solidFill>
                </a:uFill>
                <a:latin typeface="Arial"/>
              </a:rPr>
              <a:t>Pulse para editar el formato de esquema del texto</a:t>
            </a:r>
          </a:p>
          <a:p>
            <a:pPr marL="864000" lvl="1" indent="-324000">
              <a:buClr>
                <a:srgbClr val="000000"/>
              </a:buClr>
              <a:buSzPct val="75000"/>
              <a:buFont typeface="Symbol" charset="2"/>
              <a:buChar char=""/>
            </a:pPr>
            <a:r>
              <a:rPr lang="es-AR" sz="1800" b="0" strike="noStrike" spc="-1">
                <a:solidFill>
                  <a:srgbClr val="000000"/>
                </a:solidFill>
                <a:uFill>
                  <a:solidFill>
                    <a:srgbClr val="FFFFFF"/>
                  </a:solidFill>
                </a:uFill>
                <a:latin typeface="Arial"/>
              </a:rPr>
              <a:t>Segundo nivel del esquema</a:t>
            </a:r>
          </a:p>
          <a:p>
            <a:pPr marL="1296000" lvl="2" indent="-288000">
              <a:buClr>
                <a:srgbClr val="000000"/>
              </a:buClr>
              <a:buSzPct val="45000"/>
              <a:buFont typeface="Wingdings" charset="2"/>
              <a:buChar char=""/>
            </a:pPr>
            <a:r>
              <a:rPr lang="es-AR" sz="1800" b="0" strike="noStrike" spc="-1">
                <a:solidFill>
                  <a:srgbClr val="000000"/>
                </a:solidFill>
                <a:uFill>
                  <a:solidFill>
                    <a:srgbClr val="FFFFFF"/>
                  </a:solidFill>
                </a:uFill>
                <a:latin typeface="Arial"/>
              </a:rPr>
              <a:t>Tercer nivel del esquema</a:t>
            </a:r>
          </a:p>
          <a:p>
            <a:pPr marL="1728000" lvl="3" indent="-216000">
              <a:buClr>
                <a:srgbClr val="000000"/>
              </a:buClr>
              <a:buSzPct val="75000"/>
              <a:buFont typeface="Symbol" charset="2"/>
              <a:buChar char=""/>
            </a:pPr>
            <a:r>
              <a:rPr lang="es-AR" sz="1800" b="0" strike="noStrike" spc="-1">
                <a:solidFill>
                  <a:srgbClr val="000000"/>
                </a:solidFill>
                <a:uFill>
                  <a:solidFill>
                    <a:srgbClr val="FFFFFF"/>
                  </a:solidFill>
                </a:uFill>
                <a:latin typeface="Arial"/>
              </a:rPr>
              <a:t>Cuarto nivel del esquema</a:t>
            </a:r>
          </a:p>
          <a:p>
            <a:pPr marL="2160000" lvl="4" indent="-216000">
              <a:buClr>
                <a:srgbClr val="000000"/>
              </a:buClr>
              <a:buSzPct val="45000"/>
              <a:buFont typeface="Wingdings" charset="2"/>
              <a:buChar char=""/>
            </a:pPr>
            <a:r>
              <a:rPr lang="es-AR" sz="2000" b="0" strike="noStrike" spc="-1">
                <a:solidFill>
                  <a:srgbClr val="000000"/>
                </a:solidFill>
                <a:uFill>
                  <a:solidFill>
                    <a:srgbClr val="FFFFFF"/>
                  </a:solidFill>
                </a:uFill>
                <a:latin typeface="Arial"/>
              </a:rPr>
              <a:t>Quinto nivel del esquema</a:t>
            </a:r>
          </a:p>
          <a:p>
            <a:pPr marL="2592000" lvl="5" indent="-216000">
              <a:buClr>
                <a:srgbClr val="000000"/>
              </a:buClr>
              <a:buSzPct val="45000"/>
              <a:buFont typeface="Wingdings" charset="2"/>
              <a:buChar char=""/>
            </a:pPr>
            <a:r>
              <a:rPr lang="es-AR" sz="2000" b="0" strike="noStrike" spc="-1">
                <a:solidFill>
                  <a:srgbClr val="000000"/>
                </a:solidFill>
                <a:uFill>
                  <a:solidFill>
                    <a:srgbClr val="FFFFFF"/>
                  </a:solidFill>
                </a:uFill>
                <a:latin typeface="Arial"/>
              </a:rPr>
              <a:t>Sexto nivel del esquema</a:t>
            </a:r>
          </a:p>
          <a:p>
            <a:pPr marL="3024000" lvl="6" indent="-216000">
              <a:buClr>
                <a:srgbClr val="000000"/>
              </a:buClr>
              <a:buSzPct val="45000"/>
              <a:buFont typeface="Wingdings" charset="2"/>
              <a:buChar char=""/>
            </a:pPr>
            <a:r>
              <a:rPr lang="es-AR" sz="2000" b="0" strike="noStrike" spc="-1">
                <a:solidFill>
                  <a:srgbClr val="000000"/>
                </a:solidFill>
                <a:uFill>
                  <a:solidFill>
                    <a:srgbClr val="FFFFFF"/>
                  </a:solidFill>
                </a:u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jpe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19440" y="0"/>
            <a:ext cx="12211200" cy="68576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42" name="CustomShape 2"/>
          <p:cNvSpPr/>
          <p:nvPr/>
        </p:nvSpPr>
        <p:spPr>
          <a:xfrm>
            <a:off x="390240" y="669239"/>
            <a:ext cx="11372040" cy="13199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s-ES" sz="2300" b="1" strike="noStrike" spc="-1" dirty="0" smtClean="0">
              <a:solidFill>
                <a:srgbClr val="FF0000"/>
              </a:solidFill>
              <a:uFill>
                <a:solidFill>
                  <a:srgbClr val="FFFFFF"/>
                </a:solidFill>
              </a:uFill>
              <a:latin typeface="Calibri"/>
              <a:ea typeface="MS Mincho"/>
            </a:endParaRPr>
          </a:p>
          <a:p>
            <a:pPr algn="ctr">
              <a:lnSpc>
                <a:spcPct val="100000"/>
              </a:lnSpc>
            </a:pPr>
            <a:r>
              <a:rPr lang="es-ES" sz="2800" b="1" strike="noStrike" spc="-1" dirty="0" smtClean="0">
                <a:uFill>
                  <a:solidFill>
                    <a:srgbClr val="FFFFFF"/>
                  </a:solidFill>
                </a:uFill>
                <a:latin typeface="Calibri"/>
                <a:ea typeface="MS Mincho"/>
              </a:rPr>
              <a:t>PROGRAMA DE MEJORA DE LOS SERVICIOS DE PROVISIÓN DE AGUA POTABLE EN LA PROVINCIA DE BUENOS AIRES </a:t>
            </a:r>
            <a:r>
              <a:rPr lang="es-AR" sz="2800" b="1" spc="-1" dirty="0">
                <a:uFill>
                  <a:solidFill>
                    <a:srgbClr val="FFFFFF"/>
                  </a:solidFill>
                </a:uFill>
                <a:latin typeface="Calibri"/>
                <a:ea typeface="MS Mincho"/>
              </a:rPr>
              <a:t>(AR-L1345)</a:t>
            </a:r>
            <a:endParaRPr lang="es-ES" sz="2800" b="1" spc="-1" dirty="0">
              <a:uFill>
                <a:solidFill>
                  <a:srgbClr val="FFFFFF"/>
                </a:solidFill>
              </a:uFill>
              <a:latin typeface="Calibri"/>
              <a:ea typeface="MS Mincho"/>
            </a:endParaRPr>
          </a:p>
          <a:p>
            <a:pPr algn="ctr">
              <a:lnSpc>
                <a:spcPct val="100000"/>
              </a:lnSpc>
            </a:pPr>
            <a:endParaRPr lang="es-ES" sz="1800" b="0" strike="noStrike" spc="-1" dirty="0">
              <a:solidFill>
                <a:srgbClr val="000000"/>
              </a:solidFill>
              <a:uFill>
                <a:solidFill>
                  <a:srgbClr val="FFFFFF"/>
                </a:solidFill>
              </a:uFill>
              <a:latin typeface="Arial"/>
            </a:endParaRPr>
          </a:p>
        </p:txBody>
      </p:sp>
      <p:sp>
        <p:nvSpPr>
          <p:cNvPr id="43" name="CustomShape 3"/>
          <p:cNvSpPr/>
          <p:nvPr/>
        </p:nvSpPr>
        <p:spPr>
          <a:xfrm>
            <a:off x="0" y="6090120"/>
            <a:ext cx="12171960" cy="7797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44" name="Imagen 6"/>
          <p:cNvPicPr/>
          <p:nvPr/>
        </p:nvPicPr>
        <p:blipFill>
          <a:blip r:embed="rId3"/>
          <a:stretch/>
        </p:blipFill>
        <p:spPr>
          <a:xfrm>
            <a:off x="103320" y="6176160"/>
            <a:ext cx="2786760" cy="607680"/>
          </a:xfrm>
          <a:prstGeom prst="rect">
            <a:avLst/>
          </a:prstGeom>
          <a:ln>
            <a:noFill/>
          </a:ln>
        </p:spPr>
      </p:pic>
      <p:pic>
        <p:nvPicPr>
          <p:cNvPr id="45" name="Imagen 7"/>
          <p:cNvPicPr/>
          <p:nvPr/>
        </p:nvPicPr>
        <p:blipFill>
          <a:blip r:embed="rId4"/>
          <a:stretch/>
        </p:blipFill>
        <p:spPr>
          <a:xfrm>
            <a:off x="9762480" y="6182280"/>
            <a:ext cx="2327400" cy="595080"/>
          </a:xfrm>
          <a:prstGeom prst="rect">
            <a:avLst/>
          </a:prstGeom>
          <a:ln>
            <a:noFill/>
          </a:ln>
        </p:spPr>
      </p:pic>
      <p:pic>
        <p:nvPicPr>
          <p:cNvPr id="46" name="Imagen 10"/>
          <p:cNvPicPr/>
          <p:nvPr/>
        </p:nvPicPr>
        <p:blipFill>
          <a:blip r:embed="rId5"/>
          <a:stretch/>
        </p:blipFill>
        <p:spPr>
          <a:xfrm>
            <a:off x="6869160" y="6289560"/>
            <a:ext cx="1711440" cy="371520"/>
          </a:xfrm>
          <a:prstGeom prst="rect">
            <a:avLst/>
          </a:prstGeom>
          <a:ln>
            <a:noFill/>
          </a:ln>
        </p:spPr>
      </p:pic>
      <p:pic>
        <p:nvPicPr>
          <p:cNvPr id="47" name="Imagen 11"/>
          <p:cNvPicPr/>
          <p:nvPr/>
        </p:nvPicPr>
        <p:blipFill>
          <a:blip r:embed="rId6"/>
          <a:stretch/>
        </p:blipFill>
        <p:spPr>
          <a:xfrm>
            <a:off x="3849120" y="6385680"/>
            <a:ext cx="2917080" cy="183960"/>
          </a:xfrm>
          <a:prstGeom prst="rect">
            <a:avLst/>
          </a:prstGeom>
          <a:ln>
            <a:noFill/>
          </a:ln>
        </p:spPr>
      </p:pic>
      <p:sp>
        <p:nvSpPr>
          <p:cNvPr id="48" name="CustomShape 4"/>
          <p:cNvSpPr/>
          <p:nvPr/>
        </p:nvSpPr>
        <p:spPr>
          <a:xfrm>
            <a:off x="-19440" y="97560"/>
            <a:ext cx="121914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0" strike="noStrike" spc="-1">
                <a:solidFill>
                  <a:srgbClr val="000000"/>
                </a:solidFill>
                <a:uFill>
                  <a:solidFill>
                    <a:srgbClr val="FFFFFF"/>
                  </a:solidFill>
                </a:uFill>
                <a:latin typeface="Calibri"/>
                <a:ea typeface="DejaVu Sans"/>
              </a:rPr>
              <a:t>CONSULTA PÚBLICA</a:t>
            </a:r>
            <a:endParaRPr lang="es-ES" sz="1800" b="0" strike="noStrike" spc="-1">
              <a:solidFill>
                <a:srgbClr val="000000"/>
              </a:solidFill>
              <a:uFill>
                <a:solidFill>
                  <a:srgbClr val="FFFFFF"/>
                </a:solidFill>
              </a:uFill>
              <a:latin typeface="Arial"/>
            </a:endParaRPr>
          </a:p>
        </p:txBody>
      </p:sp>
      <p:sp>
        <p:nvSpPr>
          <p:cNvPr id="49" name="CustomShape 5"/>
          <p:cNvSpPr/>
          <p:nvPr/>
        </p:nvSpPr>
        <p:spPr>
          <a:xfrm>
            <a:off x="390240" y="1714680"/>
            <a:ext cx="11538000" cy="428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49280" indent="-448920" algn="just">
              <a:lnSpc>
                <a:spcPct val="100000"/>
              </a:lnSpc>
              <a:buClr>
                <a:srgbClr val="FFFFFF"/>
              </a:buClr>
              <a:buFont typeface="Times New Roman"/>
              <a:buChar char="-"/>
            </a:pPr>
            <a:endParaRPr lang="es-ES" sz="2200" b="1" strike="noStrike" spc="-1" dirty="0" smtClean="0">
              <a:solidFill>
                <a:srgbClr val="FFFFFF"/>
              </a:solidFill>
              <a:uFill>
                <a:solidFill>
                  <a:srgbClr val="FFFFFF"/>
                </a:solidFill>
              </a:uFill>
              <a:latin typeface="Calibri"/>
              <a:ea typeface="Calibri"/>
            </a:endParaRPr>
          </a:p>
          <a:p>
            <a:pPr marL="449280" indent="-342720" algn="just">
              <a:buClr>
                <a:srgbClr val="FFFFFF"/>
              </a:buClr>
              <a:buFont typeface="Times New Roman"/>
              <a:buChar char="-"/>
            </a:pPr>
            <a:r>
              <a:rPr lang="es-AR" sz="2400" b="1" spc="-1" dirty="0" smtClean="0">
                <a:solidFill>
                  <a:srgbClr val="FFFFFF"/>
                </a:solidFill>
                <a:uFill>
                  <a:solidFill>
                    <a:srgbClr val="FFFFFF"/>
                  </a:solidFill>
                </a:uFill>
                <a:latin typeface="Calibri"/>
                <a:ea typeface="Calibri"/>
              </a:rPr>
              <a:t>ACUEDUCTO GLIPTODONTE - GENERAL PIRÁN </a:t>
            </a:r>
          </a:p>
          <a:p>
            <a:pPr marL="106560" algn="just">
              <a:buClr>
                <a:srgbClr val="FFFFFF"/>
              </a:buClr>
            </a:pPr>
            <a:endParaRPr lang="es-AR" sz="2400" b="1" spc="-1" dirty="0" smtClean="0">
              <a:solidFill>
                <a:srgbClr val="FFFFFF"/>
              </a:solidFill>
              <a:uFill>
                <a:solidFill>
                  <a:srgbClr val="FFFFFF"/>
                </a:solidFill>
              </a:uFill>
              <a:latin typeface="Calibri"/>
              <a:ea typeface="Calibri"/>
            </a:endParaRPr>
          </a:p>
          <a:p>
            <a:pPr marL="449280" indent="-342720" algn="just">
              <a:buClr>
                <a:srgbClr val="FFFFFF"/>
              </a:buClr>
              <a:buFont typeface="Times New Roman"/>
              <a:buChar char="-"/>
            </a:pPr>
            <a:r>
              <a:rPr lang="es-MX" sz="2400" b="1" spc="-1" dirty="0" smtClean="0">
                <a:solidFill>
                  <a:schemeClr val="bg1"/>
                </a:solidFill>
                <a:uFill>
                  <a:solidFill>
                    <a:srgbClr val="FFFFFF"/>
                  </a:solidFill>
                </a:uFill>
                <a:latin typeface="Calibri"/>
                <a:ea typeface="Calibri"/>
              </a:rPr>
              <a:t>ACUEDUCTO FRENCH – CARLOS CASARES</a:t>
            </a:r>
          </a:p>
          <a:p>
            <a:pPr marL="106560" algn="just">
              <a:buClr>
                <a:srgbClr val="FFFFFF"/>
              </a:buClr>
            </a:pPr>
            <a:r>
              <a:rPr lang="es-MX" sz="2400" b="1" spc="-1" dirty="0" smtClean="0">
                <a:solidFill>
                  <a:srgbClr val="FFFFFF"/>
                </a:solidFill>
                <a:uFill>
                  <a:solidFill>
                    <a:srgbClr val="FFFFFF"/>
                  </a:solidFill>
                </a:uFill>
                <a:latin typeface="Calibri"/>
                <a:ea typeface="Calibri"/>
              </a:rPr>
              <a:t>	</a:t>
            </a:r>
            <a:endParaRPr lang="es-AR" sz="2400" b="1" spc="-1" dirty="0">
              <a:solidFill>
                <a:srgbClr val="FFFFFF"/>
              </a:solidFill>
              <a:uFill>
                <a:solidFill>
                  <a:srgbClr val="FFFFFF"/>
                </a:solidFill>
              </a:uFill>
              <a:latin typeface="Calibri"/>
              <a:ea typeface="Calibri"/>
            </a:endParaRPr>
          </a:p>
          <a:p>
            <a:pPr marL="449280" indent="-342720" algn="just">
              <a:buClr>
                <a:srgbClr val="FFFFFF"/>
              </a:buClr>
              <a:buFont typeface="Times New Roman"/>
              <a:buChar char="-"/>
            </a:pPr>
            <a:r>
              <a:rPr lang="es-MX" sz="2400" b="1" spc="-1" dirty="0" smtClean="0">
                <a:solidFill>
                  <a:srgbClr val="FFFFFF"/>
                </a:solidFill>
                <a:uFill>
                  <a:solidFill>
                    <a:srgbClr val="FFFFFF"/>
                  </a:solidFill>
                </a:uFill>
                <a:latin typeface="Calibri"/>
                <a:ea typeface="Calibri"/>
              </a:rPr>
              <a:t>PLANTA POTABILIZADORA DE AGUA EN </a:t>
            </a:r>
            <a:r>
              <a:rPr lang="es-AR" sz="2400" b="1" spc="-1" dirty="0" smtClean="0">
                <a:solidFill>
                  <a:srgbClr val="FFFFFF"/>
                </a:solidFill>
                <a:uFill>
                  <a:solidFill>
                    <a:srgbClr val="FFFFFF"/>
                  </a:solidFill>
                </a:uFill>
                <a:latin typeface="Calibri"/>
                <a:ea typeface="Calibri"/>
              </a:rPr>
              <a:t>MARCOS PAZ</a:t>
            </a:r>
          </a:p>
          <a:p>
            <a:pPr marL="106560" algn="just">
              <a:buClr>
                <a:srgbClr val="FFFFFF"/>
              </a:buClr>
            </a:pPr>
            <a:r>
              <a:rPr lang="es-MX" sz="2400" b="1" spc="-1" dirty="0" smtClean="0">
                <a:solidFill>
                  <a:srgbClr val="FFFFFF"/>
                </a:solidFill>
                <a:uFill>
                  <a:solidFill>
                    <a:srgbClr val="FFFFFF"/>
                  </a:solidFill>
                </a:uFill>
                <a:latin typeface="Calibri"/>
                <a:ea typeface="Calibri"/>
              </a:rPr>
              <a:t>	</a:t>
            </a:r>
            <a:endParaRPr lang="es-AR" sz="2400" b="1" spc="-1" dirty="0" smtClean="0">
              <a:solidFill>
                <a:srgbClr val="FFFFFF"/>
              </a:solidFill>
              <a:uFill>
                <a:solidFill>
                  <a:srgbClr val="FFFFFF"/>
                </a:solidFill>
              </a:uFill>
              <a:latin typeface="Calibri"/>
              <a:ea typeface="Calibri"/>
            </a:endParaRPr>
          </a:p>
          <a:p>
            <a:pPr marL="449280" indent="-342720" algn="just">
              <a:buClr>
                <a:srgbClr val="FFFFFF"/>
              </a:buClr>
              <a:buFont typeface="Times New Roman"/>
              <a:buChar char="-"/>
            </a:pPr>
            <a:r>
              <a:rPr lang="es-MX" sz="2400" b="1" spc="-1" dirty="0" smtClean="0">
                <a:solidFill>
                  <a:srgbClr val="FFFFFF"/>
                </a:solidFill>
                <a:uFill>
                  <a:solidFill>
                    <a:srgbClr val="FFFFFF"/>
                  </a:solidFill>
                </a:uFill>
                <a:latin typeface="Calibri"/>
                <a:ea typeface="Calibri"/>
              </a:rPr>
              <a:t>PLANTA POTABILIZADORA DE AGUA EN SAN </a:t>
            </a:r>
            <a:r>
              <a:rPr lang="es-AR" sz="2400" b="1" spc="-1" dirty="0" smtClean="0">
                <a:solidFill>
                  <a:srgbClr val="FFFFFF"/>
                </a:solidFill>
                <a:uFill>
                  <a:solidFill>
                    <a:srgbClr val="FFFFFF"/>
                  </a:solidFill>
                </a:uFill>
                <a:latin typeface="Calibri"/>
                <a:ea typeface="Calibri"/>
              </a:rPr>
              <a:t>VICENTE</a:t>
            </a:r>
            <a:endParaRPr lang="es-ES" sz="2400" b="1" spc="-1" dirty="0" smtClean="0">
              <a:solidFill>
                <a:srgbClr val="FFFFFF"/>
              </a:solidFill>
              <a:uFill>
                <a:solidFill>
                  <a:srgbClr val="FFFFFF"/>
                </a:solidFill>
              </a:uFill>
              <a:latin typeface="Calibri"/>
              <a:ea typeface="Calibri"/>
            </a:endParaRPr>
          </a:p>
          <a:p>
            <a:pPr algn="just"/>
            <a:r>
              <a:rPr lang="es-ES" sz="2400" b="1" spc="-1" dirty="0">
                <a:solidFill>
                  <a:srgbClr val="FFFFFF"/>
                </a:solidFill>
                <a:uFill>
                  <a:solidFill>
                    <a:srgbClr val="FFFFFF"/>
                  </a:solidFill>
                </a:uFill>
                <a:latin typeface="Calibri"/>
                <a:ea typeface="DejaVu Sans"/>
              </a:rPr>
              <a:t>	</a:t>
            </a:r>
            <a:endParaRPr lang="es-ES" sz="2200" b="1" strike="noStrike" spc="-1" dirty="0" smtClean="0">
              <a:solidFill>
                <a:srgbClr val="FFFFFF"/>
              </a:solidFill>
              <a:uFill>
                <a:solidFill>
                  <a:srgbClr val="FFFFFF"/>
                </a:solidFill>
              </a:uFill>
              <a:latin typeface="Calibri"/>
              <a:ea typeface="DejaVu Sans"/>
            </a:endParaRPr>
          </a:p>
          <a:p>
            <a:pPr algn="just">
              <a:lnSpc>
                <a:spcPct val="100000"/>
              </a:lnSpc>
            </a:pPr>
            <a:endParaRPr lang="es-ES" sz="1800" b="0" strike="noStrike" spc="-1" dirty="0">
              <a:solidFill>
                <a:srgbClr val="000000"/>
              </a:solidFill>
              <a:uFill>
                <a:solidFill>
                  <a:srgbClr val="FFFFFF"/>
                </a:solidFill>
              </a:uFill>
              <a:latin typeface="Arial"/>
            </a:endParaRPr>
          </a:p>
          <a:p>
            <a:pPr algn="ctr">
              <a:lnSpc>
                <a:spcPct val="100000"/>
              </a:lnSpc>
            </a:pPr>
            <a:r>
              <a:rPr lang="es-ES" sz="2400" b="0" strike="noStrike" spc="-1" dirty="0" smtClean="0">
                <a:uFill>
                  <a:solidFill>
                    <a:srgbClr val="FFFFFF"/>
                  </a:solidFill>
                </a:uFill>
                <a:latin typeface="Calibri"/>
                <a:ea typeface="DejaVu Sans"/>
              </a:rPr>
              <a:t>PARTIDOS </a:t>
            </a:r>
            <a:r>
              <a:rPr lang="es-ES" sz="2400" spc="-1" dirty="0" smtClean="0">
                <a:uFill>
                  <a:solidFill>
                    <a:srgbClr val="FFFFFF"/>
                  </a:solidFill>
                </a:uFill>
                <a:latin typeface="Calibri"/>
              </a:rPr>
              <a:t>DE MAR CHIQUITA, 9 DE JULIO, CARLOS CASARES, PEHUAJÓ, </a:t>
            </a:r>
          </a:p>
          <a:p>
            <a:pPr algn="ctr">
              <a:lnSpc>
                <a:spcPct val="100000"/>
              </a:lnSpc>
            </a:pPr>
            <a:r>
              <a:rPr lang="es-ES" sz="2400" spc="-1" dirty="0" smtClean="0">
                <a:uFill>
                  <a:solidFill>
                    <a:srgbClr val="FFFFFF"/>
                  </a:solidFill>
                </a:uFill>
                <a:latin typeface="Calibri"/>
              </a:rPr>
              <a:t>MARCOS PAZ Y SAN VICENTE  </a:t>
            </a:r>
            <a:r>
              <a:rPr lang="es-ES" sz="2000" b="0" strike="noStrike" spc="-1" dirty="0">
                <a:solidFill>
                  <a:srgbClr val="000000"/>
                </a:solidFill>
                <a:uFill>
                  <a:solidFill>
                    <a:srgbClr val="FFFFFF"/>
                  </a:solidFill>
                </a:uFill>
                <a:latin typeface="Arial"/>
                <a:ea typeface="DejaVu Sans"/>
              </a:rPr>
              <a:t>
</a:t>
            </a:r>
            <a:endParaRPr lang="es-ES" sz="1800" b="0" strike="noStrike" spc="-1" dirty="0">
              <a:solidFill>
                <a:srgbClr val="000000"/>
              </a:solidFill>
              <a:uFill>
                <a:solidFill>
                  <a:srgbClr val="FFFFFF"/>
                </a:solidFill>
              </a:uFill>
              <a:latin typeface="Arial"/>
            </a:endParaRPr>
          </a:p>
          <a:p>
            <a:pPr algn="ctr">
              <a:lnSpc>
                <a:spcPct val="100000"/>
              </a:lnSpc>
            </a:pPr>
            <a:endParaRPr lang="es-ES" sz="1800" b="0" strike="noStrike" spc="-1" dirty="0">
              <a:solidFill>
                <a:srgbClr val="000000"/>
              </a:solidFill>
              <a:uFill>
                <a:solidFill>
                  <a:srgbClr val="FFFFFF"/>
                </a:solidFill>
              </a:uFill>
              <a:latin typeface="Arial"/>
            </a:endParaRPr>
          </a:p>
        </p:txBody>
      </p:sp>
      <p:sp>
        <p:nvSpPr>
          <p:cNvPr id="50" name="CustomShape 6"/>
          <p:cNvSpPr/>
          <p:nvPr/>
        </p:nvSpPr>
        <p:spPr>
          <a:xfrm>
            <a:off x="199440" y="5420880"/>
            <a:ext cx="11890440" cy="595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1020" y="969046"/>
            <a:ext cx="12089354" cy="507096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Emisiones gaseosas y material particulado: las acciones propias de la fase constructiva, incluyendo la instalación del obrador, acopio de material, movimiento de maquinaria y vehículos afectados a la obra, limpieza del terreno, excavaciones, movimiento de suelos, pueden causar contaminación del aire y pueden generar ruido y vibraciones (contaminación sonora).</a:t>
            </a:r>
            <a:endParaRPr lang="es-ES"/>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Napas y Aguas Subterráneas: las actividades constructivas pueden tener un impacto negativo en el manto freático. Los drenajes naturales del sitio y la escorrentía superficial también se ven afectados en las obras que involucran limpieza, nivelación de suelos y remoción de la cobertura vegetal, existe el riesgo de derrames accidentales, tanto durante la carga de combustible de maquinaria en obra, como en accidentes durante operaciones de mantenimiento de maquinaria (aceites y lubricantes) o manipuleo otras sustancias químicas utilizadas en obra. </a:t>
            </a:r>
            <a:endParaRPr lang="es-ES" spc="-1">
              <a:solidFill>
                <a:srgbClr val="000000"/>
              </a:solidFill>
              <a:uFill>
                <a:solidFill>
                  <a:srgbClr val="FFFFFF"/>
                </a:solidFill>
              </a:uFill>
            </a:endParaRP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Suelo: el acopio y manejo de materiales de obra, y la operación de maquinaria y equipos en todas las actividades de obra, puede dar lugar al riesgo de contaminación del suelo por derrames de combustibles, aceites e hidrocarburos, sustancias químicas, aguas de lavado de camiones hormigoneros, o por una mala gestión de los efluentes cloacales o residuos sólidos de obra. La remoción de la cubierta vegetal y arbórea, movimiento de suelos, excavaciones y relleno representan una afectación negativa a la composición del componente suelo, pudiendo dar lugar a erosión, alteración de la secuencia edáfica, etc.</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rPr>
              <a:t>Flora y fauna: </a:t>
            </a:r>
            <a:r>
              <a:rPr lang="es-ES" spc="-1" dirty="0">
                <a:solidFill>
                  <a:srgbClr val="000000"/>
                </a:solidFill>
                <a:uFill>
                  <a:solidFill>
                    <a:srgbClr val="FFFFFF"/>
                  </a:solidFill>
                </a:uFill>
                <a:latin typeface="Calibri"/>
                <a:cs typeface="Calibri"/>
              </a:rPr>
              <a:t>Remoción de cobertura vegetal y arbustiva por tareas vinculadas a limpieza del terreno, instalación del obrador, frentes de obra y acopio de materiales. Esto también afectará a la fauna asociada a esta vegetación (incluyendo avifauna). </a:t>
            </a:r>
          </a:p>
          <a:p>
            <a:pPr marL="285750" indent="-285115" algn="just">
              <a:lnSpc>
                <a:spcPct val="107000"/>
              </a:lnSpc>
              <a:buClr>
                <a:srgbClr val="000000"/>
              </a:buClr>
              <a:buFont typeface="Arial"/>
              <a:buChar char="•"/>
            </a:pPr>
            <a:endParaRPr lang="es-ES" sz="1800" b="0" strike="noStrike" spc="-1" dirty="0">
              <a:solidFill>
                <a:srgbClr val="000000"/>
              </a:solidFill>
              <a:uFill>
                <a:solidFill>
                  <a:srgbClr val="FFFFFF"/>
                </a:solidFill>
              </a:uFill>
              <a:latin typeface="Arial"/>
            </a:endParaRPr>
          </a:p>
          <a:p>
            <a:pPr marL="285750" indent="-285115" algn="just">
              <a:lnSpc>
                <a:spcPct val="107000"/>
              </a:lnSpc>
              <a:buClr>
                <a:srgbClr val="000000"/>
              </a:buClr>
              <a:buFont typeface="Arial"/>
              <a:buChar char="•"/>
            </a:pPr>
            <a:endParaRPr lang="es-ES"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8149839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63500" y="936626"/>
            <a:ext cx="12010571" cy="484031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Red vial y tránsito: incremento de tráfico por el uso de la red vial (por el transporte de materiales, equipos y maquinaria), y por la reducción de áreas de calzada efectivas (por presencia de obradores y vallado de frente de obra, y maquinaria estacionada o en operación).</a:t>
            </a:r>
            <a:endParaRPr lang="es-ES" dirty="0"/>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Posibles interferencias con la red de servicios existente, que podrían resultar en roturas accidentales y cortes de servicio a usuarios. </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Generación de residuos sólidos asimilables a domiciliarios, residuos verdes provenientes de la remoción de la cobertura vegetal, limpieza de terreno, etc., residuos excedentes de obra (recortes de hierro, tuberías plásticas, etc.), residuos especiales, y suelos excedentes de excavación, todos estos deben ser dispuestos de acuerdo con la normativa vigente, utilizando transportistas y operadores habilitados de acuerdo a cada residuo.</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Probabilidad de accidentes ocupacionales, viales y comunitarios y afectación a la salud</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Uso del espacio público y residencial, comercial y servicios</a:t>
            </a:r>
          </a:p>
          <a:p>
            <a:pPr marL="285750" indent="-285115" algn="just">
              <a:lnSpc>
                <a:spcPct val="107000"/>
              </a:lnSpc>
              <a:buClr>
                <a:srgbClr val="000000"/>
              </a:buClr>
              <a:buFont typeface="Arial"/>
              <a:buChar char="•"/>
            </a:pPr>
            <a:r>
              <a:rPr lang="es-ES" spc="-1" dirty="0" err="1">
                <a:solidFill>
                  <a:srgbClr val="000000"/>
                </a:solidFill>
                <a:uFill>
                  <a:solidFill>
                    <a:srgbClr val="FFFFFF"/>
                  </a:solidFill>
                </a:uFill>
                <a:latin typeface="Calibri"/>
                <a:ea typeface="Calibri"/>
              </a:rPr>
              <a:t>Percepcíon</a:t>
            </a:r>
            <a:r>
              <a:rPr lang="es-ES" spc="-1" dirty="0">
                <a:solidFill>
                  <a:srgbClr val="000000"/>
                </a:solidFill>
                <a:uFill>
                  <a:solidFill>
                    <a:srgbClr val="FFFFFF"/>
                  </a:solidFill>
                </a:uFill>
                <a:latin typeface="Calibri"/>
                <a:ea typeface="Calibri"/>
              </a:rPr>
              <a:t> del paisaje: a partir de las actividades de la fase constructiva y presencia de obrador, cercos, vallados, maquinaria de obra, excavaciones, etc. </a:t>
            </a:r>
          </a:p>
        </p:txBody>
      </p:sp>
      <p:sp>
        <p:nvSpPr>
          <p:cNvPr id="4" name="CuadroTexto 3">
            <a:extLst>
              <a:ext uri="{FF2B5EF4-FFF2-40B4-BE49-F238E27FC236}">
                <a16:creationId xmlns:a16="http://schemas.microsoft.com/office/drawing/2014/main" id="{9E0DE120-24F6-BB60-E52A-860D5D61DC6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p:txBody>
      </p:sp>
    </p:spTree>
    <p:extLst>
      <p:ext uri="{BB962C8B-B14F-4D97-AF65-F5344CB8AC3E}">
        <p14:creationId xmlns:p14="http://schemas.microsoft.com/office/powerpoint/2010/main" val="26766026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19080" y="-29160"/>
            <a:ext cx="4732200" cy="6855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73" name="CustomShape 2"/>
          <p:cNvSpPr/>
          <p:nvPr/>
        </p:nvSpPr>
        <p:spPr>
          <a:xfrm>
            <a:off x="335520" y="615960"/>
            <a:ext cx="4176000" cy="321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106560" algn="ctr">
              <a:buClr>
                <a:srgbClr val="FFFFFF"/>
              </a:buClr>
            </a:pPr>
            <a:r>
              <a:rPr lang="es-ES" sz="3600" b="1" spc="-1" dirty="0">
                <a:uFill>
                  <a:solidFill>
                    <a:srgbClr val="FFFFFF"/>
                  </a:solidFill>
                </a:uFill>
                <a:latin typeface="Calibri"/>
              </a:rPr>
              <a:t>ACUEDUCTO </a:t>
            </a:r>
            <a:r>
              <a:rPr lang="es-MX" sz="3600" b="1" spc="-1" dirty="0">
                <a:uFill>
                  <a:solidFill>
                    <a:srgbClr val="FFFFFF"/>
                  </a:solidFill>
                </a:uFill>
                <a:latin typeface="Calibri"/>
                <a:ea typeface="Calibri"/>
              </a:rPr>
              <a:t>FRENCH – CARLOS CASARES</a:t>
            </a:r>
          </a:p>
          <a:p>
            <a:pPr algn="ctr">
              <a:lnSpc>
                <a:spcPct val="100000"/>
              </a:lnSpc>
            </a:pPr>
            <a:r>
              <a:rPr lang="es-ES" sz="3600" b="1" strike="noStrike" spc="-1" dirty="0" smtClean="0">
                <a:solidFill>
                  <a:srgbClr val="000000"/>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p:txBody>
      </p:sp>
      <p:sp>
        <p:nvSpPr>
          <p:cNvPr id="74" name="CustomShape 3"/>
          <p:cNvSpPr/>
          <p:nvPr/>
        </p:nvSpPr>
        <p:spPr>
          <a:xfrm>
            <a:off x="-19080" y="4086360"/>
            <a:ext cx="4732200" cy="164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3600" b="0" strike="noStrike" spc="-1" dirty="0">
                <a:solidFill>
                  <a:srgbClr val="FFFFFF"/>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a:p>
            <a:pPr marL="106560" algn="ctr">
              <a:buClr>
                <a:srgbClr val="FFFFFF"/>
              </a:buClr>
            </a:pPr>
            <a:r>
              <a:rPr lang="es-MX" sz="3600" b="1" spc="-1" dirty="0" smtClean="0">
                <a:solidFill>
                  <a:schemeClr val="bg1"/>
                </a:solidFill>
                <a:uFill>
                  <a:solidFill>
                    <a:srgbClr val="FFFFFF"/>
                  </a:solidFill>
                </a:uFill>
                <a:latin typeface="Calibri"/>
                <a:ea typeface="Calibri"/>
              </a:rPr>
              <a:t>Localidades French y Carlos Casares</a:t>
            </a:r>
            <a:endParaRPr lang="es-AR" sz="3600" b="1" spc="-1" dirty="0">
              <a:solidFill>
                <a:srgbClr val="FFFFFF"/>
              </a:solidFill>
              <a:uFill>
                <a:solidFill>
                  <a:srgbClr val="FFFFFF"/>
                </a:solidFill>
              </a:uFill>
              <a:latin typeface="Calibri"/>
              <a:ea typeface="Calibri"/>
            </a:endParaRPr>
          </a:p>
        </p:txBody>
      </p:sp>
      <p:sp>
        <p:nvSpPr>
          <p:cNvPr id="75" name="CustomShape 4"/>
          <p:cNvSpPr/>
          <p:nvPr/>
        </p:nvSpPr>
        <p:spPr>
          <a:xfrm>
            <a:off x="5892120" y="2016000"/>
            <a:ext cx="6131160" cy="122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r>
              <a:rPr lang="es-ES" sz="2800" b="1" strike="noStrike" spc="-1" dirty="0" smtClean="0">
                <a:solidFill>
                  <a:srgbClr val="181717"/>
                </a:solidFill>
                <a:uFill>
                  <a:solidFill>
                    <a:srgbClr val="FFFFFF"/>
                  </a:solidFill>
                </a:uFill>
                <a:latin typeface="Calibri"/>
                <a:ea typeface="DejaVu Sans"/>
              </a:rPr>
              <a:t>- ACUEDUCTO </a:t>
            </a:r>
            <a:r>
              <a:rPr lang="es-ES" sz="2800" b="1" strike="noStrike" spc="-1" dirty="0">
                <a:solidFill>
                  <a:srgbClr val="181717"/>
                </a:solidFill>
                <a:uFill>
                  <a:solidFill>
                    <a:srgbClr val="FFFFFF"/>
                  </a:solidFill>
                </a:uFill>
                <a:latin typeface="Calibri"/>
                <a:ea typeface="DejaVu Sans"/>
              </a:rPr>
              <a:t>DN </a:t>
            </a:r>
            <a:r>
              <a:rPr lang="es-ES" sz="2800" b="1" strike="noStrike" spc="-1" dirty="0" smtClean="0">
                <a:solidFill>
                  <a:srgbClr val="181717"/>
                </a:solidFill>
                <a:uFill>
                  <a:solidFill>
                    <a:srgbClr val="FFFFFF"/>
                  </a:solidFill>
                </a:uFill>
                <a:latin typeface="Calibri"/>
                <a:ea typeface="DejaVu Sans"/>
              </a:rPr>
              <a:t>630 </a:t>
            </a: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p:txBody>
      </p:sp>
      <p:sp>
        <p:nvSpPr>
          <p:cNvPr id="76" name="CustomShape 5"/>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77" name="Imagen 6"/>
          <p:cNvPicPr/>
          <p:nvPr/>
        </p:nvPicPr>
        <p:blipFill>
          <a:blip r:embed="rId2"/>
          <a:stretch/>
        </p:blipFill>
        <p:spPr>
          <a:xfrm>
            <a:off x="103320" y="6176160"/>
            <a:ext cx="2784960" cy="605880"/>
          </a:xfrm>
          <a:prstGeom prst="rect">
            <a:avLst/>
          </a:prstGeom>
          <a:ln>
            <a:noFill/>
          </a:ln>
        </p:spPr>
      </p:pic>
      <p:pic>
        <p:nvPicPr>
          <p:cNvPr id="78" name="Imagen 7"/>
          <p:cNvPicPr/>
          <p:nvPr/>
        </p:nvPicPr>
        <p:blipFill>
          <a:blip r:embed="rId3"/>
          <a:stretch/>
        </p:blipFill>
        <p:spPr>
          <a:xfrm>
            <a:off x="9762480" y="6182280"/>
            <a:ext cx="2325600" cy="593280"/>
          </a:xfrm>
          <a:prstGeom prst="rect">
            <a:avLst/>
          </a:prstGeom>
          <a:ln>
            <a:noFill/>
          </a:ln>
        </p:spPr>
      </p:pic>
      <p:pic>
        <p:nvPicPr>
          <p:cNvPr id="79" name="Imagen 17"/>
          <p:cNvPicPr/>
          <p:nvPr/>
        </p:nvPicPr>
        <p:blipFill>
          <a:blip r:embed="rId4"/>
          <a:stretch/>
        </p:blipFill>
        <p:spPr>
          <a:xfrm>
            <a:off x="6869160" y="6289560"/>
            <a:ext cx="1709640" cy="369720"/>
          </a:xfrm>
          <a:prstGeom prst="rect">
            <a:avLst/>
          </a:prstGeom>
          <a:ln>
            <a:noFill/>
          </a:ln>
        </p:spPr>
      </p:pic>
      <p:pic>
        <p:nvPicPr>
          <p:cNvPr id="80" name="Imagen 23"/>
          <p:cNvPicPr/>
          <p:nvPr/>
        </p:nvPicPr>
        <p:blipFill>
          <a:blip r:embed="rId5"/>
          <a:stretch/>
        </p:blipFill>
        <p:spPr>
          <a:xfrm>
            <a:off x="3849120" y="6385680"/>
            <a:ext cx="2915280" cy="182160"/>
          </a:xfrm>
          <a:prstGeom prst="rect">
            <a:avLst/>
          </a:prstGeom>
          <a:ln>
            <a:noFill/>
          </a:ln>
        </p:spPr>
      </p:pic>
    </p:spTree>
    <p:extLst>
      <p:ext uri="{BB962C8B-B14F-4D97-AF65-F5344CB8AC3E}">
        <p14:creationId xmlns:p14="http://schemas.microsoft.com/office/powerpoint/2010/main" val="21281406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3"/>
          <p:cNvPicPr/>
          <p:nvPr/>
        </p:nvPicPr>
        <p:blipFill>
          <a:blip r:embed="rId2"/>
          <a:stretch/>
        </p:blipFill>
        <p:spPr>
          <a:xfrm>
            <a:off x="8335800" y="1015200"/>
            <a:ext cx="3757320" cy="4956840"/>
          </a:xfrm>
          <a:prstGeom prst="rect">
            <a:avLst/>
          </a:prstGeom>
          <a:ln>
            <a:noFill/>
          </a:ln>
        </p:spPr>
      </p:pic>
      <p:sp>
        <p:nvSpPr>
          <p:cNvPr id="52" name="CustomShape 1"/>
          <p:cNvSpPr/>
          <p:nvPr/>
        </p:nvSpPr>
        <p:spPr>
          <a:xfrm>
            <a:off x="0" y="0"/>
            <a:ext cx="12191040" cy="933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txBody>
          <a:bodyPr/>
          <a:lstStyle/>
          <a:p>
            <a:endParaRPr lang="es-AR" dirty="0"/>
          </a:p>
        </p:txBody>
      </p:sp>
      <p:sp>
        <p:nvSpPr>
          <p:cNvPr id="53" name="CustomShape 2"/>
          <p:cNvSpPr/>
          <p:nvPr/>
        </p:nvSpPr>
        <p:spPr>
          <a:xfrm>
            <a:off x="0" y="76240"/>
            <a:ext cx="12191040" cy="12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ES" sz="4000" b="1" spc="-1" dirty="0" smtClean="0">
                <a:solidFill>
                  <a:srgbClr val="FFFFFF"/>
                </a:solidFill>
                <a:uFill>
                  <a:solidFill>
                    <a:srgbClr val="FFFFFF"/>
                  </a:solidFill>
                </a:uFill>
                <a:latin typeface="Calibri"/>
              </a:rPr>
              <a:t>ACUEDUCTO </a:t>
            </a:r>
            <a:r>
              <a:rPr lang="es-MX" sz="4000" b="1" spc="-1" dirty="0" smtClean="0">
                <a:solidFill>
                  <a:srgbClr val="FFFFFF"/>
                </a:solidFill>
                <a:uFill>
                  <a:solidFill>
                    <a:srgbClr val="FFFFFF"/>
                  </a:solidFill>
                </a:uFill>
                <a:latin typeface="Calibri"/>
                <a:ea typeface="Calibri"/>
              </a:rPr>
              <a:t>FRENCH – CARLOS CASARES</a:t>
            </a:r>
            <a:endParaRPr lang="es-MX" sz="4000" b="1" spc="-1" dirty="0">
              <a:solidFill>
                <a:srgbClr val="FFFFFF"/>
              </a:solidFill>
              <a:uFill>
                <a:solidFill>
                  <a:srgbClr val="FFFFFF"/>
                </a:solidFill>
              </a:uFill>
              <a:latin typeface="Calibri"/>
              <a:ea typeface="Calibri"/>
            </a:endParaRPr>
          </a:p>
        </p:txBody>
      </p:sp>
      <p:sp>
        <p:nvSpPr>
          <p:cNvPr id="54" name="CustomShape 3"/>
          <p:cNvSpPr/>
          <p:nvPr/>
        </p:nvSpPr>
        <p:spPr>
          <a:xfrm>
            <a:off x="0" y="6090120"/>
            <a:ext cx="12191040" cy="77940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55" name="Imagen 6"/>
          <p:cNvPicPr/>
          <p:nvPr/>
        </p:nvPicPr>
        <p:blipFill>
          <a:blip r:embed="rId3"/>
          <a:stretch/>
        </p:blipFill>
        <p:spPr>
          <a:xfrm>
            <a:off x="103320" y="6176160"/>
            <a:ext cx="2786400" cy="607320"/>
          </a:xfrm>
          <a:prstGeom prst="rect">
            <a:avLst/>
          </a:prstGeom>
          <a:ln>
            <a:noFill/>
          </a:ln>
        </p:spPr>
      </p:pic>
      <p:pic>
        <p:nvPicPr>
          <p:cNvPr id="56" name="Imagen 7"/>
          <p:cNvPicPr/>
          <p:nvPr/>
        </p:nvPicPr>
        <p:blipFill>
          <a:blip r:embed="rId4"/>
          <a:stretch/>
        </p:blipFill>
        <p:spPr>
          <a:xfrm>
            <a:off x="9762480" y="6182280"/>
            <a:ext cx="2327040" cy="594720"/>
          </a:xfrm>
          <a:prstGeom prst="rect">
            <a:avLst/>
          </a:prstGeom>
          <a:ln>
            <a:noFill/>
          </a:ln>
        </p:spPr>
      </p:pic>
      <p:pic>
        <p:nvPicPr>
          <p:cNvPr id="57" name="Imagen 17"/>
          <p:cNvPicPr/>
          <p:nvPr/>
        </p:nvPicPr>
        <p:blipFill>
          <a:blip r:embed="rId5"/>
          <a:stretch/>
        </p:blipFill>
        <p:spPr>
          <a:xfrm>
            <a:off x="6869160" y="6289560"/>
            <a:ext cx="1711080" cy="371160"/>
          </a:xfrm>
          <a:prstGeom prst="rect">
            <a:avLst/>
          </a:prstGeom>
          <a:ln>
            <a:noFill/>
          </a:ln>
        </p:spPr>
      </p:pic>
      <p:pic>
        <p:nvPicPr>
          <p:cNvPr id="58" name="Imagen 23"/>
          <p:cNvPicPr/>
          <p:nvPr/>
        </p:nvPicPr>
        <p:blipFill>
          <a:blip r:embed="rId6"/>
          <a:stretch/>
        </p:blipFill>
        <p:spPr>
          <a:xfrm>
            <a:off x="3849120" y="6385680"/>
            <a:ext cx="2916720" cy="183600"/>
          </a:xfrm>
          <a:prstGeom prst="rect">
            <a:avLst/>
          </a:prstGeom>
          <a:ln>
            <a:noFill/>
          </a:ln>
        </p:spPr>
      </p:pic>
      <p:sp>
        <p:nvSpPr>
          <p:cNvPr id="59" name="CustomShape 4"/>
          <p:cNvSpPr/>
          <p:nvPr/>
        </p:nvSpPr>
        <p:spPr>
          <a:xfrm>
            <a:off x="263520" y="1203120"/>
            <a:ext cx="7776000" cy="476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ES" sz="2400" b="0" strike="noStrike" spc="-1" dirty="0" smtClean="0">
                <a:uFill>
                  <a:solidFill>
                    <a:srgbClr val="FFFFFF"/>
                  </a:solidFill>
                </a:uFill>
                <a:latin typeface="Calibri"/>
                <a:ea typeface="DejaVu Sans"/>
              </a:rPr>
              <a:t>LAS LOCALIDADES DE FRENCH Y CARLOS CASARES, PARTIDO DE 9 DE JULIO Y CARLOS CASARES RESPECTIVAMENTE, SE </a:t>
            </a:r>
            <a:r>
              <a:rPr lang="es-ES" sz="2400" b="0" strike="noStrike" spc="-1" dirty="0">
                <a:uFill>
                  <a:solidFill>
                    <a:srgbClr val="FFFFFF"/>
                  </a:solidFill>
                </a:uFill>
                <a:latin typeface="Calibri"/>
                <a:ea typeface="DejaVu Sans"/>
              </a:rPr>
              <a:t>ENCUENTRAN </a:t>
            </a:r>
            <a:r>
              <a:rPr lang="es-ES" sz="2400" b="0" strike="noStrike" spc="-1" dirty="0" smtClean="0">
                <a:uFill>
                  <a:solidFill>
                    <a:srgbClr val="FFFFFF"/>
                  </a:solidFill>
                </a:uFill>
                <a:latin typeface="Calibri"/>
                <a:ea typeface="DejaVu Sans"/>
              </a:rPr>
              <a:t>AL CENTRO-NOROESTE </a:t>
            </a:r>
            <a:r>
              <a:rPr lang="es-ES" sz="2400" b="0" strike="noStrike" spc="-1" dirty="0">
                <a:uFill>
                  <a:solidFill>
                    <a:srgbClr val="FFFFFF"/>
                  </a:solidFill>
                </a:uFill>
                <a:latin typeface="Calibri"/>
                <a:ea typeface="DejaVu Sans"/>
              </a:rPr>
              <a:t>DE LA PROVINCIA DE BUENOS </a:t>
            </a:r>
            <a:r>
              <a:rPr lang="es-ES" sz="2400" b="0" strike="noStrike" spc="-1" dirty="0" smtClean="0">
                <a:uFill>
                  <a:solidFill>
                    <a:srgbClr val="FFFFFF"/>
                  </a:solidFill>
                </a:uFill>
                <a:latin typeface="Calibri"/>
                <a:ea typeface="DejaVu Sans"/>
              </a:rPr>
              <a:t>AIRES.</a:t>
            </a:r>
            <a:endParaRPr lang="es-ES" sz="1800" b="0" strike="noStrike" spc="-1" dirty="0">
              <a:uFill>
                <a:solidFill>
                  <a:srgbClr val="FFFFFF"/>
                </a:solidFill>
              </a:uFill>
              <a:latin typeface="Arial"/>
            </a:endParaRPr>
          </a:p>
          <a:p>
            <a:pPr algn="just">
              <a:lnSpc>
                <a:spcPct val="100000"/>
              </a:lnSpc>
            </a:pPr>
            <a:endParaRPr lang="es-ES" sz="1800" b="0" strike="noStrike" spc="-1" dirty="0">
              <a:uFill>
                <a:solidFill>
                  <a:srgbClr val="FFFFFF"/>
                </a:solidFill>
              </a:uFill>
              <a:latin typeface="Arial"/>
            </a:endParaRPr>
          </a:p>
          <a:p>
            <a:pPr algn="just">
              <a:lnSpc>
                <a:spcPct val="100000"/>
              </a:lnSpc>
            </a:pPr>
            <a:r>
              <a:rPr lang="es-ES" sz="2400" b="0" strike="noStrike" spc="-1" dirty="0">
                <a:uFill>
                  <a:solidFill>
                    <a:srgbClr val="FFFFFF"/>
                  </a:solidFill>
                </a:uFill>
                <a:latin typeface="Calibri"/>
                <a:ea typeface="DejaVu Sans"/>
              </a:rPr>
              <a:t>LA POBLACIÓN SEGÚN EL ÚLTIMO CENSO (2010) ES DE:</a:t>
            </a:r>
            <a:endParaRPr lang="es-ES" sz="1800" b="0" strike="noStrike" spc="-1" dirty="0">
              <a:uFill>
                <a:solidFill>
                  <a:srgbClr val="FFFFFF"/>
                </a:solidFill>
              </a:uFill>
              <a:latin typeface="Arial"/>
            </a:endParaRPr>
          </a:p>
          <a:p>
            <a:pPr marL="457200" algn="just">
              <a:lnSpc>
                <a:spcPct val="100000"/>
              </a:lnSpc>
            </a:pPr>
            <a:r>
              <a:rPr lang="es-ES" sz="2400" spc="-1" dirty="0" smtClean="0">
                <a:uFill>
                  <a:solidFill>
                    <a:srgbClr val="FFFFFF"/>
                  </a:solidFill>
                </a:uFill>
                <a:latin typeface="Calibri"/>
                <a:ea typeface="DejaVu Sans"/>
              </a:rPr>
              <a:t>CARLOS CASARES</a:t>
            </a:r>
            <a:r>
              <a:rPr lang="es-ES" sz="2400" b="0" strike="noStrike" spc="-1" dirty="0" smtClean="0">
                <a:uFill>
                  <a:solidFill>
                    <a:srgbClr val="FFFFFF"/>
                  </a:solidFill>
                </a:uFill>
                <a:latin typeface="Calibri"/>
                <a:ea typeface="DejaVu Sans"/>
              </a:rPr>
              <a:t>: 18.347 HABITANTES</a:t>
            </a:r>
            <a:endParaRPr lang="es-ES" sz="1800" b="0" strike="noStrike" spc="-1" dirty="0">
              <a:uFill>
                <a:solidFill>
                  <a:srgbClr val="FFFFFF"/>
                </a:solidFill>
              </a:uFill>
              <a:latin typeface="Arial"/>
            </a:endParaRPr>
          </a:p>
          <a:p>
            <a:pPr marL="457200" algn="just">
              <a:lnSpc>
                <a:spcPct val="100000"/>
              </a:lnSpc>
            </a:pPr>
            <a:r>
              <a:rPr lang="es-ES" sz="2400" spc="-1" dirty="0" smtClean="0">
                <a:uFill>
                  <a:solidFill>
                    <a:srgbClr val="FFFFFF"/>
                  </a:solidFill>
                </a:uFill>
                <a:latin typeface="Calibri"/>
                <a:ea typeface="DejaVu Sans"/>
              </a:rPr>
              <a:t>ESTACIÓN FRENCH</a:t>
            </a:r>
            <a:r>
              <a:rPr lang="es-ES" sz="2400" b="0" strike="noStrike" spc="-1" dirty="0" smtClean="0">
                <a:uFill>
                  <a:solidFill>
                    <a:srgbClr val="FFFFFF"/>
                  </a:solidFill>
                </a:uFill>
                <a:latin typeface="Calibri"/>
                <a:ea typeface="DejaVu Sans"/>
              </a:rPr>
              <a:t>: 748 HABITANTES</a:t>
            </a:r>
            <a:endParaRPr lang="es-ES" sz="1800" b="0" strike="noStrike" spc="-1" dirty="0">
              <a:uFill>
                <a:solidFill>
                  <a:srgbClr val="FFFFFF"/>
                </a:solidFill>
              </a:uFill>
              <a:latin typeface="Arial"/>
            </a:endParaRPr>
          </a:p>
          <a:p>
            <a:pPr algn="just">
              <a:lnSpc>
                <a:spcPct val="100000"/>
              </a:lnSpc>
            </a:pPr>
            <a:endParaRPr lang="es-ES" sz="1800" b="0" strike="noStrike" spc="-1" dirty="0">
              <a:solidFill>
                <a:srgbClr val="FF0000"/>
              </a:solidFill>
              <a:uFill>
                <a:solidFill>
                  <a:srgbClr val="FFFFFF"/>
                </a:solidFill>
              </a:uFill>
              <a:latin typeface="Arial"/>
            </a:endParaRPr>
          </a:p>
          <a:p>
            <a:pPr algn="just">
              <a:lnSpc>
                <a:spcPct val="100000"/>
              </a:lnSpc>
            </a:pPr>
            <a:r>
              <a:rPr lang="es-ES" sz="2400" b="0" strike="noStrike" spc="-1" dirty="0">
                <a:uFill>
                  <a:solidFill>
                    <a:srgbClr val="FFFFFF"/>
                  </a:solidFill>
                </a:uFill>
                <a:latin typeface="Calibri"/>
                <a:ea typeface="Calibri"/>
              </a:rPr>
              <a:t>LA OPERACIÓN DEL SERVICIO DE AGUA Y CLOACAS EN AMBAS CIUDADES ESTÁ A CARGO DE AGUAS BONAERENSES S.A. (ABSA). </a:t>
            </a:r>
            <a:endParaRPr lang="es-ES" sz="1800" b="0" strike="noStrike" spc="-1" dirty="0">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r>
              <a:rPr lang="es-ES" sz="2000" b="0" strike="noStrike" spc="-1" dirty="0">
                <a:solidFill>
                  <a:srgbClr val="000000"/>
                </a:solidFill>
                <a:uFill>
                  <a:solidFill>
                    <a:srgbClr val="FFFFFF"/>
                  </a:solidFill>
                </a:uFill>
                <a:latin typeface="Calibri"/>
                <a:ea typeface="Calibri"/>
              </a:rPr>
              <a:t> </a:t>
            </a:r>
            <a:endParaRPr lang="es-ES" sz="1800" b="0" strike="noStrike" spc="-1" dirty="0">
              <a:solidFill>
                <a:srgbClr val="000000"/>
              </a:solidFill>
              <a:uFill>
                <a:solidFill>
                  <a:srgbClr val="FFFFFF"/>
                </a:solidFill>
              </a:uFill>
              <a:latin typeface="Arial"/>
            </a:endParaRPr>
          </a:p>
        </p:txBody>
      </p:sp>
      <p:sp>
        <p:nvSpPr>
          <p:cNvPr id="60" name="CustomShape 5"/>
          <p:cNvSpPr/>
          <p:nvPr/>
        </p:nvSpPr>
        <p:spPr>
          <a:xfrm>
            <a:off x="9238150" y="2159380"/>
            <a:ext cx="811800" cy="79128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61" name="CustomShape 6"/>
          <p:cNvSpPr/>
          <p:nvPr/>
        </p:nvSpPr>
        <p:spPr>
          <a:xfrm>
            <a:off x="9339670" y="2258380"/>
            <a:ext cx="608760" cy="59328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
        <p:nvSpPr>
          <p:cNvPr id="62" name="CustomShape 7"/>
          <p:cNvSpPr/>
          <p:nvPr/>
        </p:nvSpPr>
        <p:spPr>
          <a:xfrm>
            <a:off x="9441550" y="2358100"/>
            <a:ext cx="405000" cy="39456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3641991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stomShape 1"/>
          <p:cNvSpPr/>
          <p:nvPr/>
        </p:nvSpPr>
        <p:spPr>
          <a:xfrm>
            <a:off x="0" y="0"/>
            <a:ext cx="12191400" cy="9342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64" name="CustomShape 2"/>
          <p:cNvSpPr/>
          <p:nvPr/>
        </p:nvSpPr>
        <p:spPr>
          <a:xfrm>
            <a:off x="1300320" y="113400"/>
            <a:ext cx="9615600" cy="129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dirty="0" smtClean="0">
                <a:solidFill>
                  <a:srgbClr val="FFFFFF"/>
                </a:solidFill>
                <a:uFill>
                  <a:solidFill>
                    <a:srgbClr val="FFFFFF"/>
                  </a:solidFill>
                </a:uFill>
                <a:latin typeface="Calibri"/>
                <a:ea typeface="DejaVu Sans"/>
              </a:rPr>
              <a:t>SITUACIÓN </a:t>
            </a:r>
            <a:r>
              <a:rPr lang="es-ES" sz="4000" b="1" strike="noStrike" spc="-1" dirty="0">
                <a:solidFill>
                  <a:srgbClr val="FFFFFF"/>
                </a:solidFill>
                <a:uFill>
                  <a:solidFill>
                    <a:srgbClr val="FFFFFF"/>
                  </a:solidFill>
                </a:uFill>
                <a:latin typeface="Calibri"/>
                <a:ea typeface="DejaVu Sans"/>
              </a:rPr>
              <a:t>ACTUAL</a:t>
            </a:r>
            <a:endParaRPr lang="es-ES" sz="1800" b="0" strike="noStrike" spc="-1" dirty="0">
              <a:solidFill>
                <a:srgbClr val="000000"/>
              </a:solidFill>
              <a:uFill>
                <a:solidFill>
                  <a:srgbClr val="FFFFFF"/>
                </a:solidFill>
              </a:uFill>
              <a:latin typeface="Arial"/>
            </a:endParaRPr>
          </a:p>
        </p:txBody>
      </p:sp>
      <p:sp>
        <p:nvSpPr>
          <p:cNvPr id="65" name="CustomShape 3"/>
          <p:cNvSpPr/>
          <p:nvPr/>
        </p:nvSpPr>
        <p:spPr>
          <a:xfrm>
            <a:off x="0" y="6090120"/>
            <a:ext cx="12191400" cy="7797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66" name="Imagen 6"/>
          <p:cNvPicPr/>
          <p:nvPr/>
        </p:nvPicPr>
        <p:blipFill>
          <a:blip r:embed="rId2"/>
          <a:stretch/>
        </p:blipFill>
        <p:spPr>
          <a:xfrm>
            <a:off x="103320" y="6176160"/>
            <a:ext cx="2786760" cy="607680"/>
          </a:xfrm>
          <a:prstGeom prst="rect">
            <a:avLst/>
          </a:prstGeom>
          <a:ln>
            <a:noFill/>
          </a:ln>
        </p:spPr>
      </p:pic>
      <p:pic>
        <p:nvPicPr>
          <p:cNvPr id="67" name="Imagen 7"/>
          <p:cNvPicPr/>
          <p:nvPr/>
        </p:nvPicPr>
        <p:blipFill>
          <a:blip r:embed="rId3"/>
          <a:stretch/>
        </p:blipFill>
        <p:spPr>
          <a:xfrm>
            <a:off x="9762480" y="6182280"/>
            <a:ext cx="2327400" cy="595080"/>
          </a:xfrm>
          <a:prstGeom prst="rect">
            <a:avLst/>
          </a:prstGeom>
          <a:ln>
            <a:noFill/>
          </a:ln>
        </p:spPr>
      </p:pic>
      <p:pic>
        <p:nvPicPr>
          <p:cNvPr id="68" name="Imagen 17"/>
          <p:cNvPicPr/>
          <p:nvPr/>
        </p:nvPicPr>
        <p:blipFill>
          <a:blip r:embed="rId4"/>
          <a:stretch/>
        </p:blipFill>
        <p:spPr>
          <a:xfrm>
            <a:off x="6869160" y="6289560"/>
            <a:ext cx="1711440" cy="371520"/>
          </a:xfrm>
          <a:prstGeom prst="rect">
            <a:avLst/>
          </a:prstGeom>
          <a:ln>
            <a:noFill/>
          </a:ln>
        </p:spPr>
      </p:pic>
      <p:pic>
        <p:nvPicPr>
          <p:cNvPr id="69" name="Imagen 23"/>
          <p:cNvPicPr/>
          <p:nvPr/>
        </p:nvPicPr>
        <p:blipFill>
          <a:blip r:embed="rId5"/>
          <a:stretch/>
        </p:blipFill>
        <p:spPr>
          <a:xfrm>
            <a:off x="3849120" y="6385680"/>
            <a:ext cx="2917080" cy="183960"/>
          </a:xfrm>
          <a:prstGeom prst="rect">
            <a:avLst/>
          </a:prstGeom>
          <a:ln>
            <a:noFill/>
          </a:ln>
        </p:spPr>
      </p:pic>
      <p:sp>
        <p:nvSpPr>
          <p:cNvPr id="70" name="CustomShape 4"/>
          <p:cNvSpPr/>
          <p:nvPr/>
        </p:nvSpPr>
        <p:spPr>
          <a:xfrm>
            <a:off x="407160" y="1093680"/>
            <a:ext cx="11376720" cy="4873320"/>
          </a:xfrm>
          <a:prstGeom prst="rect">
            <a:avLst/>
          </a:prstGeom>
          <a:noFill/>
          <a:ln>
            <a:noFill/>
          </a:ln>
        </p:spPr>
        <p:style>
          <a:lnRef idx="0">
            <a:scrgbClr r="0" g="0" b="0"/>
          </a:lnRef>
          <a:fillRef idx="0">
            <a:scrgbClr r="0" g="0" b="0"/>
          </a:fillRef>
          <a:effectRef idx="0">
            <a:scrgbClr r="0" g="0" b="0"/>
          </a:effectRef>
          <a:fontRef idx="minor"/>
        </p:style>
      </p:sp>
      <p:sp>
        <p:nvSpPr>
          <p:cNvPr id="71" name="CustomShape 5"/>
          <p:cNvSpPr/>
          <p:nvPr/>
        </p:nvSpPr>
        <p:spPr>
          <a:xfrm>
            <a:off x="103320" y="1097691"/>
            <a:ext cx="11680560" cy="49920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MX" sz="2700" spc="-1" dirty="0" smtClean="0">
                <a:solidFill>
                  <a:srgbClr val="000000"/>
                </a:solidFill>
                <a:uFill>
                  <a:solidFill>
                    <a:srgbClr val="FFFFFF"/>
                  </a:solidFill>
                </a:uFill>
                <a:latin typeface="Calibri"/>
                <a:ea typeface="Calibri"/>
              </a:rPr>
              <a:t>EL OBJETIVO DEL PROYECTO ES DAR SOLUCIÓN AL PROBLEMA DE LAS PÉRDIDAS DE AGUA QUE ACTUALMENTE SUFRE EL ACUEDUCTO 9 DE JULIO-CARLOS CASARES-PEHUAJÓ, QUE COMPROMETEN EL SERVICIO DE AGUA POTABLE DE CARLOS CASARES Y PEHUAJÓ. </a:t>
            </a:r>
          </a:p>
          <a:p>
            <a:pPr algn="ctr"/>
            <a:r>
              <a:rPr lang="es-MX" sz="2700" spc="-1" dirty="0" smtClean="0">
                <a:solidFill>
                  <a:srgbClr val="000000"/>
                </a:solidFill>
                <a:uFill>
                  <a:solidFill>
                    <a:srgbClr val="FFFFFF"/>
                  </a:solidFill>
                </a:uFill>
                <a:latin typeface="Calibri"/>
                <a:ea typeface="Calibri"/>
              </a:rPr>
              <a:t>LAS LOCALIDADES DE FRENCH, CARLOS CASARES Y PEHUAJÓ SE ABASTECEN DE AGUA POTABLE, POR UN LADO, DE UN ACUEDUCTO PROVENIENTE DE LA CIUDAD DE 9 DE JULIO Y A SU VEZ CARLOS CASARES Y PEHUAJÓ SE ABASTECEN TAMBIÉN DE OTRO ACUEDUCTO DE MENOR MAGNITUD PROVENIENTE DE MOCTEZUMA.</a:t>
            </a:r>
          </a:p>
          <a:p>
            <a:pPr algn="ctr"/>
            <a:r>
              <a:rPr lang="es-MX" sz="2700" spc="-1" dirty="0" smtClean="0">
                <a:solidFill>
                  <a:srgbClr val="000000"/>
                </a:solidFill>
                <a:uFill>
                  <a:solidFill>
                    <a:srgbClr val="FFFFFF"/>
                  </a:solidFill>
                </a:uFill>
                <a:latin typeface="Calibri"/>
                <a:ea typeface="Calibri"/>
              </a:rPr>
              <a:t>EL SECTOR DEL ACUEDUCTO COMPRENDIDO ENTRE EL REBOMBEO FRENCH Y LA LLEGADA A LA PPA DE CARLOS CASARES ES EL SECTOR MÁS COMPROMETIDO DEL SISTEMA. </a:t>
            </a:r>
            <a:endParaRPr lang="es-ES" sz="2700" spc="-1" dirty="0">
              <a:solidFill>
                <a:srgbClr val="000000"/>
              </a:solidFill>
              <a:uFill>
                <a:solidFill>
                  <a:srgbClr val="FFFFFF"/>
                </a:solidFill>
              </a:uFill>
              <a:latin typeface="Calibri"/>
              <a:ea typeface="Calibri"/>
            </a:endParaRPr>
          </a:p>
        </p:txBody>
      </p:sp>
    </p:spTree>
    <p:extLst>
      <p:ext uri="{BB962C8B-B14F-4D97-AF65-F5344CB8AC3E}">
        <p14:creationId xmlns:p14="http://schemas.microsoft.com/office/powerpoint/2010/main" val="9899981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73507" y="811389"/>
            <a:ext cx="7815693" cy="5278371"/>
          </a:xfrm>
          <a:prstGeom prst="rect">
            <a:avLst/>
          </a:prstGeom>
        </p:spPr>
      </p:pic>
      <p:sp>
        <p:nvSpPr>
          <p:cNvPr id="63" name="CustomShape 1"/>
          <p:cNvSpPr/>
          <p:nvPr/>
        </p:nvSpPr>
        <p:spPr>
          <a:xfrm>
            <a:off x="0" y="0"/>
            <a:ext cx="12191400" cy="9342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64" name="CustomShape 2"/>
          <p:cNvSpPr/>
          <p:nvPr/>
        </p:nvSpPr>
        <p:spPr>
          <a:xfrm>
            <a:off x="1300320" y="113400"/>
            <a:ext cx="9615600" cy="129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dirty="0" smtClean="0">
                <a:solidFill>
                  <a:srgbClr val="FFFFFF"/>
                </a:solidFill>
                <a:uFill>
                  <a:solidFill>
                    <a:srgbClr val="FFFFFF"/>
                  </a:solidFill>
                </a:uFill>
                <a:latin typeface="Calibri"/>
                <a:ea typeface="DejaVu Sans"/>
              </a:rPr>
              <a:t>SITUACIÓN </a:t>
            </a:r>
            <a:r>
              <a:rPr lang="es-ES" sz="4000" b="1" strike="noStrike" spc="-1" dirty="0">
                <a:solidFill>
                  <a:srgbClr val="FFFFFF"/>
                </a:solidFill>
                <a:uFill>
                  <a:solidFill>
                    <a:srgbClr val="FFFFFF"/>
                  </a:solidFill>
                </a:uFill>
                <a:latin typeface="Calibri"/>
                <a:ea typeface="DejaVu Sans"/>
              </a:rPr>
              <a:t>ACTUAL</a:t>
            </a:r>
            <a:endParaRPr lang="es-ES" sz="1800" b="0" strike="noStrike" spc="-1" dirty="0">
              <a:solidFill>
                <a:srgbClr val="000000"/>
              </a:solidFill>
              <a:uFill>
                <a:solidFill>
                  <a:srgbClr val="FFFFFF"/>
                </a:solidFill>
              </a:uFill>
              <a:latin typeface="Arial"/>
            </a:endParaRPr>
          </a:p>
        </p:txBody>
      </p:sp>
      <p:sp>
        <p:nvSpPr>
          <p:cNvPr id="65" name="CustomShape 3"/>
          <p:cNvSpPr/>
          <p:nvPr/>
        </p:nvSpPr>
        <p:spPr>
          <a:xfrm>
            <a:off x="0" y="6090120"/>
            <a:ext cx="12191400" cy="7797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66" name="Imagen 6"/>
          <p:cNvPicPr/>
          <p:nvPr/>
        </p:nvPicPr>
        <p:blipFill>
          <a:blip r:embed="rId3"/>
          <a:stretch/>
        </p:blipFill>
        <p:spPr>
          <a:xfrm>
            <a:off x="103320" y="6176160"/>
            <a:ext cx="2786760" cy="607680"/>
          </a:xfrm>
          <a:prstGeom prst="rect">
            <a:avLst/>
          </a:prstGeom>
          <a:ln>
            <a:noFill/>
          </a:ln>
        </p:spPr>
      </p:pic>
      <p:pic>
        <p:nvPicPr>
          <p:cNvPr id="67" name="Imagen 7"/>
          <p:cNvPicPr/>
          <p:nvPr/>
        </p:nvPicPr>
        <p:blipFill>
          <a:blip r:embed="rId4"/>
          <a:stretch/>
        </p:blipFill>
        <p:spPr>
          <a:xfrm>
            <a:off x="9762480" y="6182280"/>
            <a:ext cx="2327400" cy="595080"/>
          </a:xfrm>
          <a:prstGeom prst="rect">
            <a:avLst/>
          </a:prstGeom>
          <a:ln>
            <a:noFill/>
          </a:ln>
        </p:spPr>
      </p:pic>
      <p:pic>
        <p:nvPicPr>
          <p:cNvPr id="68" name="Imagen 17"/>
          <p:cNvPicPr/>
          <p:nvPr/>
        </p:nvPicPr>
        <p:blipFill>
          <a:blip r:embed="rId5"/>
          <a:stretch/>
        </p:blipFill>
        <p:spPr>
          <a:xfrm>
            <a:off x="6869160" y="6289560"/>
            <a:ext cx="1711440" cy="371520"/>
          </a:xfrm>
          <a:prstGeom prst="rect">
            <a:avLst/>
          </a:prstGeom>
          <a:ln>
            <a:noFill/>
          </a:ln>
        </p:spPr>
      </p:pic>
      <p:pic>
        <p:nvPicPr>
          <p:cNvPr id="69" name="Imagen 23"/>
          <p:cNvPicPr/>
          <p:nvPr/>
        </p:nvPicPr>
        <p:blipFill>
          <a:blip r:embed="rId6"/>
          <a:stretch/>
        </p:blipFill>
        <p:spPr>
          <a:xfrm>
            <a:off x="3849120" y="6385680"/>
            <a:ext cx="2917080" cy="183960"/>
          </a:xfrm>
          <a:prstGeom prst="rect">
            <a:avLst/>
          </a:prstGeom>
          <a:ln>
            <a:noFill/>
          </a:ln>
        </p:spPr>
      </p:pic>
      <p:sp>
        <p:nvSpPr>
          <p:cNvPr id="70" name="CustomShape 4"/>
          <p:cNvSpPr/>
          <p:nvPr/>
        </p:nvSpPr>
        <p:spPr>
          <a:xfrm>
            <a:off x="407160" y="1093680"/>
            <a:ext cx="11376720" cy="48733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1202628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2191" r="-70"/>
          <a:stretch/>
        </p:blipFill>
        <p:spPr>
          <a:xfrm>
            <a:off x="-12600" y="128337"/>
            <a:ext cx="12236684" cy="6730326"/>
          </a:xfrm>
          <a:prstGeom prst="rect">
            <a:avLst/>
          </a:prstGeom>
        </p:spPr>
      </p:pic>
      <p:sp>
        <p:nvSpPr>
          <p:cNvPr id="83" name="CustomShape 1"/>
          <p:cNvSpPr/>
          <p:nvPr/>
        </p:nvSpPr>
        <p:spPr>
          <a:xfrm>
            <a:off x="9746640" y="6274800"/>
            <a:ext cx="116640" cy="116640"/>
          </a:xfrm>
          <a:prstGeom prst="ellipse">
            <a:avLst/>
          </a:prstGeom>
          <a:solidFill>
            <a:srgbClr val="FF0066"/>
          </a:solidFill>
          <a:ln w="28440">
            <a:solidFill>
              <a:schemeClr val="bg1"/>
            </a:solidFill>
            <a:round/>
          </a:ln>
        </p:spPr>
        <p:style>
          <a:lnRef idx="2">
            <a:schemeClr val="accent1">
              <a:shade val="50000"/>
            </a:schemeClr>
          </a:lnRef>
          <a:fillRef idx="1">
            <a:schemeClr val="accent1"/>
          </a:fillRef>
          <a:effectRef idx="0">
            <a:schemeClr val="accent1"/>
          </a:effectRef>
          <a:fontRef idx="minor"/>
        </p:style>
      </p:sp>
      <p:sp>
        <p:nvSpPr>
          <p:cNvPr id="84" name="CustomShape 2"/>
          <p:cNvSpPr/>
          <p:nvPr/>
        </p:nvSpPr>
        <p:spPr>
          <a:xfrm>
            <a:off x="9365040" y="5999400"/>
            <a:ext cx="9039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000" b="1" strike="noStrike" spc="-1">
                <a:solidFill>
                  <a:srgbClr val="FFE101"/>
                </a:solidFill>
                <a:uFill>
                  <a:solidFill>
                    <a:srgbClr val="FFFFFF"/>
                  </a:solidFill>
                </a:uFill>
                <a:latin typeface="Calibri"/>
                <a:ea typeface="DejaVu Sans"/>
              </a:rPr>
              <a:t>VILLA ELIVIRA</a:t>
            </a:r>
            <a:endParaRPr lang="es-ES" sz="1800" b="0" strike="noStrike" spc="-1">
              <a:solidFill>
                <a:srgbClr val="000000"/>
              </a:solidFill>
              <a:uFill>
                <a:solidFill>
                  <a:srgbClr val="FFFFFF"/>
                </a:solidFill>
              </a:uFill>
              <a:latin typeface="Arial"/>
            </a:endParaRPr>
          </a:p>
        </p:txBody>
      </p:sp>
      <p:sp>
        <p:nvSpPr>
          <p:cNvPr id="85" name="CustomShape 3"/>
          <p:cNvSpPr/>
          <p:nvPr/>
        </p:nvSpPr>
        <p:spPr>
          <a:xfrm>
            <a:off x="2969640" y="6503040"/>
            <a:ext cx="6051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s-ES" sz="1000" b="1" strike="noStrike" spc="-1">
                <a:solidFill>
                  <a:srgbClr val="FFE101"/>
                </a:solidFill>
                <a:uFill>
                  <a:solidFill>
                    <a:srgbClr val="FFFFFF"/>
                  </a:solidFill>
                </a:uFill>
                <a:latin typeface="Calibri"/>
                <a:ea typeface="DejaVu Sans"/>
              </a:rPr>
              <a:t>ABASTO</a:t>
            </a:r>
            <a:endParaRPr lang="es-ES" sz="1800" b="0" strike="noStrike" spc="-1">
              <a:solidFill>
                <a:srgbClr val="000000"/>
              </a:solidFill>
              <a:uFill>
                <a:solidFill>
                  <a:srgbClr val="FFFFFF"/>
                </a:solidFill>
              </a:uFill>
              <a:latin typeface="Arial"/>
            </a:endParaRPr>
          </a:p>
        </p:txBody>
      </p:sp>
      <p:sp>
        <p:nvSpPr>
          <p:cNvPr id="86" name="CustomShape 4"/>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87" name="Imagen 132"/>
          <p:cNvPicPr/>
          <p:nvPr/>
        </p:nvPicPr>
        <p:blipFill>
          <a:blip r:embed="rId3"/>
          <a:stretch/>
        </p:blipFill>
        <p:spPr>
          <a:xfrm>
            <a:off x="103320" y="6176160"/>
            <a:ext cx="2786040" cy="606960"/>
          </a:xfrm>
          <a:prstGeom prst="rect">
            <a:avLst/>
          </a:prstGeom>
          <a:ln>
            <a:noFill/>
          </a:ln>
        </p:spPr>
      </p:pic>
      <p:pic>
        <p:nvPicPr>
          <p:cNvPr id="88" name="Imagen 133"/>
          <p:cNvPicPr/>
          <p:nvPr/>
        </p:nvPicPr>
        <p:blipFill>
          <a:blip r:embed="rId4"/>
          <a:stretch/>
        </p:blipFill>
        <p:spPr>
          <a:xfrm>
            <a:off x="9762480" y="6182280"/>
            <a:ext cx="2326680" cy="594360"/>
          </a:xfrm>
          <a:prstGeom prst="rect">
            <a:avLst/>
          </a:prstGeom>
          <a:ln>
            <a:noFill/>
          </a:ln>
        </p:spPr>
      </p:pic>
      <p:pic>
        <p:nvPicPr>
          <p:cNvPr id="89" name="Imagen 118"/>
          <p:cNvPicPr/>
          <p:nvPr/>
        </p:nvPicPr>
        <p:blipFill>
          <a:blip r:embed="rId5"/>
          <a:stretch/>
        </p:blipFill>
        <p:spPr>
          <a:xfrm>
            <a:off x="6869160" y="6289560"/>
            <a:ext cx="1710720" cy="370800"/>
          </a:xfrm>
          <a:prstGeom prst="rect">
            <a:avLst/>
          </a:prstGeom>
          <a:ln>
            <a:noFill/>
          </a:ln>
        </p:spPr>
      </p:pic>
      <p:pic>
        <p:nvPicPr>
          <p:cNvPr id="90" name="Imagen 119"/>
          <p:cNvPicPr/>
          <p:nvPr/>
        </p:nvPicPr>
        <p:blipFill>
          <a:blip r:embed="rId6"/>
          <a:stretch/>
        </p:blipFill>
        <p:spPr>
          <a:xfrm>
            <a:off x="3849120" y="6385680"/>
            <a:ext cx="2916360" cy="183240"/>
          </a:xfrm>
          <a:prstGeom prst="rect">
            <a:avLst/>
          </a:prstGeom>
          <a:ln>
            <a:noFill/>
          </a:ln>
        </p:spPr>
      </p:pic>
      <p:sp>
        <p:nvSpPr>
          <p:cNvPr id="92" name="CustomShape 6"/>
          <p:cNvSpPr/>
          <p:nvPr/>
        </p:nvSpPr>
        <p:spPr>
          <a:xfrm>
            <a:off x="10467360" y="5072400"/>
            <a:ext cx="1261800" cy="64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p:txBody>
      </p:sp>
      <p:sp>
        <p:nvSpPr>
          <p:cNvPr id="94" name="CustomShape 7"/>
          <p:cNvSpPr/>
          <p:nvPr/>
        </p:nvSpPr>
        <p:spPr>
          <a:xfrm>
            <a:off x="-12600" y="0"/>
            <a:ext cx="122281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95" name="CustomShape 8"/>
          <p:cNvSpPr/>
          <p:nvPr/>
        </p:nvSpPr>
        <p:spPr>
          <a:xfrm>
            <a:off x="103320" y="73772"/>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pc="-1" dirty="0">
                <a:solidFill>
                  <a:srgbClr val="FFFFFF"/>
                </a:solidFill>
                <a:uFill>
                  <a:solidFill>
                    <a:srgbClr val="FFFFFF"/>
                  </a:solidFill>
                </a:uFill>
                <a:latin typeface="Calibri"/>
              </a:rPr>
              <a:t>ACUEDUCTO </a:t>
            </a:r>
            <a:r>
              <a:rPr lang="es-MX" sz="4000" b="1" spc="-1" dirty="0">
                <a:solidFill>
                  <a:srgbClr val="FFFFFF"/>
                </a:solidFill>
                <a:uFill>
                  <a:solidFill>
                    <a:srgbClr val="FFFFFF"/>
                  </a:solidFill>
                </a:uFill>
                <a:latin typeface="Calibri"/>
                <a:ea typeface="Calibri"/>
              </a:rPr>
              <a:t>FRENCH – CARLOS CASARES</a:t>
            </a:r>
            <a:endParaRPr lang="es-ES" sz="4000" spc="-1" dirty="0">
              <a:solidFill>
                <a:srgbClr val="000000"/>
              </a:solidFill>
              <a:uFill>
                <a:solidFill>
                  <a:srgbClr val="FFFFFF"/>
                </a:solidFill>
              </a:uFill>
            </a:endParaRPr>
          </a:p>
        </p:txBody>
      </p:sp>
    </p:spTree>
    <p:extLst>
      <p:ext uri="{BB962C8B-B14F-4D97-AF65-F5344CB8AC3E}">
        <p14:creationId xmlns:p14="http://schemas.microsoft.com/office/powerpoint/2010/main" val="17177507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806040" y="933480"/>
            <a:ext cx="11283120" cy="481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343080" indent="-342000" algn="just">
              <a:lnSpc>
                <a:spcPct val="200000"/>
              </a:lnSpc>
              <a:buClr>
                <a:srgbClr val="000000"/>
              </a:buClr>
              <a:buFont typeface="Wingdings" charset="2"/>
              <a:buChar char=""/>
            </a:pPr>
            <a:r>
              <a:rPr lang="es-ES" sz="2800" b="1" strike="noStrike" spc="-1" dirty="0" smtClean="0">
                <a:uFill>
                  <a:solidFill>
                    <a:srgbClr val="FFFFFF"/>
                  </a:solidFill>
                </a:uFill>
                <a:latin typeface="Calibri"/>
                <a:ea typeface="DejaVu Sans"/>
              </a:rPr>
              <a:t>INSTALACIÓN </a:t>
            </a:r>
            <a:r>
              <a:rPr lang="es-ES" sz="2800" b="1" strike="noStrike" spc="-1" dirty="0">
                <a:uFill>
                  <a:solidFill>
                    <a:srgbClr val="FFFFFF"/>
                  </a:solidFill>
                </a:uFill>
                <a:latin typeface="Calibri"/>
                <a:ea typeface="DejaVu Sans"/>
              </a:rPr>
              <a:t>ACUEDUCTO DN </a:t>
            </a:r>
            <a:r>
              <a:rPr lang="es-ES" sz="2800" b="1" strike="noStrike" spc="-1" dirty="0" smtClean="0">
                <a:uFill>
                  <a:solidFill>
                    <a:srgbClr val="FFFFFF"/>
                  </a:solidFill>
                </a:uFill>
                <a:latin typeface="Calibri"/>
                <a:ea typeface="DejaVu Sans"/>
              </a:rPr>
              <a:t>630 </a:t>
            </a:r>
            <a:endParaRPr lang="es-ES" sz="1800" b="0" strike="noStrike" spc="-1" dirty="0">
              <a:uFill>
                <a:solidFill>
                  <a:srgbClr val="FFFFFF"/>
                </a:solidFill>
              </a:uFill>
              <a:latin typeface="Arial"/>
            </a:endParaRPr>
          </a:p>
          <a:p>
            <a:pPr algn="just">
              <a:lnSpc>
                <a:spcPct val="200000"/>
              </a:lnSpc>
            </a:pPr>
            <a:r>
              <a:rPr lang="es-ES" sz="2600" b="0" strike="noStrike" spc="-1" dirty="0">
                <a:uFill>
                  <a:solidFill>
                    <a:srgbClr val="FFFFFF"/>
                  </a:solidFill>
                </a:uFill>
                <a:latin typeface="Calibri"/>
                <a:ea typeface="DejaVu Sans"/>
              </a:rPr>
              <a:t>CAÑERÍA PEAD DN </a:t>
            </a:r>
            <a:r>
              <a:rPr lang="es-ES" sz="2600" b="0" strike="noStrike" spc="-1" dirty="0" smtClean="0">
                <a:uFill>
                  <a:solidFill>
                    <a:srgbClr val="FFFFFF"/>
                  </a:solidFill>
                </a:uFill>
                <a:latin typeface="Calibri"/>
                <a:ea typeface="DejaVu Sans"/>
              </a:rPr>
              <a:t>630mm </a:t>
            </a:r>
            <a:r>
              <a:rPr lang="es-ES" sz="2600" b="0" strike="noStrike" spc="-1" dirty="0">
                <a:uFill>
                  <a:solidFill>
                    <a:srgbClr val="FFFFFF"/>
                  </a:solidFill>
                </a:uFill>
                <a:latin typeface="Calibri"/>
                <a:ea typeface="DejaVu Sans"/>
              </a:rPr>
              <a:t>PE100 </a:t>
            </a:r>
            <a:r>
              <a:rPr lang="es-ES" sz="2600" b="0" strike="noStrike" spc="-1" dirty="0" smtClean="0">
                <a:uFill>
                  <a:solidFill>
                    <a:srgbClr val="FFFFFF"/>
                  </a:solidFill>
                </a:uFill>
                <a:latin typeface="Calibri"/>
                <a:ea typeface="DejaVu Sans"/>
              </a:rPr>
              <a:t>SDR21 </a:t>
            </a:r>
            <a:r>
              <a:rPr lang="es-ES" sz="2600" b="0" strike="noStrike" spc="-1" dirty="0">
                <a:uFill>
                  <a:solidFill>
                    <a:srgbClr val="FFFFFF"/>
                  </a:solidFill>
                </a:uFill>
                <a:latin typeface="Calibri"/>
                <a:ea typeface="DejaVu Sans"/>
              </a:rPr>
              <a:t>– </a:t>
            </a:r>
            <a:r>
              <a:rPr lang="es-ES" sz="2600" b="0" strike="noStrike" spc="-1" dirty="0" smtClean="0">
                <a:uFill>
                  <a:solidFill>
                    <a:srgbClr val="FFFFFF"/>
                  </a:solidFill>
                </a:uFill>
                <a:latin typeface="Calibri"/>
                <a:ea typeface="DejaVu Sans"/>
              </a:rPr>
              <a:t>30.500 </a:t>
            </a:r>
            <a:r>
              <a:rPr lang="es-ES" sz="2600" b="0" strike="noStrike" spc="-1" dirty="0">
                <a:uFill>
                  <a:solidFill>
                    <a:srgbClr val="FFFFFF"/>
                  </a:solidFill>
                </a:uFill>
                <a:latin typeface="Calibri"/>
                <a:ea typeface="DejaVu Sans"/>
              </a:rPr>
              <a:t>metros</a:t>
            </a:r>
            <a:endParaRPr lang="es-ES" sz="1800" b="0" strike="noStrike" spc="-1" dirty="0">
              <a:uFill>
                <a:solidFill>
                  <a:srgbClr val="FFFFFF"/>
                </a:solidFill>
              </a:uFill>
              <a:latin typeface="Arial"/>
            </a:endParaRPr>
          </a:p>
          <a:p>
            <a:pPr algn="just">
              <a:lnSpc>
                <a:spcPct val="200000"/>
              </a:lnSpc>
            </a:pPr>
            <a:r>
              <a:rPr lang="es-ES" sz="2600" b="0" strike="noStrike" spc="-1" dirty="0" smtClean="0">
                <a:solidFill>
                  <a:srgbClr val="000000"/>
                </a:solidFill>
                <a:uFill>
                  <a:solidFill>
                    <a:srgbClr val="FFFFFF"/>
                  </a:solidFill>
                </a:uFill>
                <a:latin typeface="Calibri"/>
                <a:ea typeface="DejaVu Sans"/>
              </a:rPr>
              <a:t>INSTALACIÓN DE </a:t>
            </a:r>
            <a:r>
              <a:rPr lang="es-ES" sz="2600" spc="-1" dirty="0" smtClean="0">
                <a:solidFill>
                  <a:srgbClr val="000000"/>
                </a:solidFill>
                <a:uFill>
                  <a:solidFill>
                    <a:srgbClr val="FFFFFF"/>
                  </a:solidFill>
                </a:uFill>
                <a:latin typeface="Calibri"/>
                <a:ea typeface="DejaVu Sans"/>
              </a:rPr>
              <a:t>VÁLVULAS DE </a:t>
            </a:r>
            <a:r>
              <a:rPr lang="es-ES" sz="2600" b="0" strike="noStrike" spc="-1" dirty="0" smtClean="0">
                <a:solidFill>
                  <a:srgbClr val="000000"/>
                </a:solidFill>
                <a:uFill>
                  <a:solidFill>
                    <a:srgbClr val="FFFFFF"/>
                  </a:solidFill>
                </a:uFill>
                <a:latin typeface="Calibri"/>
                <a:ea typeface="DejaVu Sans"/>
              </a:rPr>
              <a:t>AIRE </a:t>
            </a:r>
            <a:r>
              <a:rPr lang="es-ES" sz="2600" b="0" strike="noStrike" spc="-1" dirty="0">
                <a:solidFill>
                  <a:srgbClr val="000000"/>
                </a:solidFill>
                <a:uFill>
                  <a:solidFill>
                    <a:srgbClr val="FFFFFF"/>
                  </a:solidFill>
                </a:uFill>
                <a:latin typeface="Calibri"/>
                <a:ea typeface="DejaVu Sans"/>
              </a:rPr>
              <a:t>Y </a:t>
            </a:r>
            <a:r>
              <a:rPr lang="es-ES" sz="2600" b="0" strike="noStrike" spc="-1" dirty="0" smtClean="0">
                <a:uFill>
                  <a:solidFill>
                    <a:srgbClr val="FFFFFF"/>
                  </a:solidFill>
                </a:uFill>
                <a:latin typeface="Calibri"/>
                <a:ea typeface="DejaVu Sans"/>
              </a:rPr>
              <a:t>DE </a:t>
            </a:r>
            <a:r>
              <a:rPr lang="es-ES" sz="2600" spc="-1" dirty="0" smtClean="0">
                <a:uFill>
                  <a:solidFill>
                    <a:srgbClr val="FFFFFF"/>
                  </a:solidFill>
                </a:uFill>
                <a:latin typeface="Calibri"/>
              </a:rPr>
              <a:t>DESAGÜE</a:t>
            </a:r>
            <a:endParaRPr lang="es-ES" sz="2600" b="0" strike="noStrike" spc="-1" dirty="0" smtClean="0">
              <a:uFill>
                <a:solidFill>
                  <a:srgbClr val="FFFFFF"/>
                </a:solidFill>
              </a:uFill>
              <a:latin typeface="Calibri"/>
              <a:ea typeface="DejaVu Sans"/>
            </a:endParaRPr>
          </a:p>
          <a:p>
            <a:pPr algn="just">
              <a:lnSpc>
                <a:spcPct val="200000"/>
              </a:lnSpc>
            </a:pPr>
            <a:r>
              <a:rPr lang="es-ES" sz="2600" b="0" strike="noStrike" spc="-1" dirty="0" smtClean="0">
                <a:solidFill>
                  <a:srgbClr val="000000"/>
                </a:solidFill>
                <a:uFill>
                  <a:solidFill>
                    <a:srgbClr val="FFFFFF"/>
                  </a:solidFill>
                </a:uFill>
                <a:latin typeface="Calibri"/>
                <a:ea typeface="DejaVu Sans"/>
              </a:rPr>
              <a:t>EMPALMES</a:t>
            </a:r>
            <a:endParaRPr lang="es-ES" sz="1800" b="0" strike="noStrike" spc="-1" dirty="0">
              <a:solidFill>
                <a:srgbClr val="000000"/>
              </a:solidFill>
              <a:uFill>
                <a:solidFill>
                  <a:srgbClr val="FFFFFF"/>
                </a:solidFill>
              </a:uFill>
              <a:latin typeface="Arial"/>
            </a:endParaRPr>
          </a:p>
        </p:txBody>
      </p:sp>
      <p:sp>
        <p:nvSpPr>
          <p:cNvPr id="99" name="CustomShape 2"/>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0" name="Imagen 4"/>
          <p:cNvPicPr/>
          <p:nvPr/>
        </p:nvPicPr>
        <p:blipFill>
          <a:blip r:embed="rId2"/>
          <a:stretch/>
        </p:blipFill>
        <p:spPr>
          <a:xfrm>
            <a:off x="103320" y="6176160"/>
            <a:ext cx="2786040" cy="606960"/>
          </a:xfrm>
          <a:prstGeom prst="rect">
            <a:avLst/>
          </a:prstGeom>
          <a:ln>
            <a:noFill/>
          </a:ln>
        </p:spPr>
      </p:pic>
      <p:pic>
        <p:nvPicPr>
          <p:cNvPr id="101" name="Imagen 5"/>
          <p:cNvPicPr/>
          <p:nvPr/>
        </p:nvPicPr>
        <p:blipFill>
          <a:blip r:embed="rId3"/>
          <a:stretch/>
        </p:blipFill>
        <p:spPr>
          <a:xfrm>
            <a:off x="9762480" y="6182280"/>
            <a:ext cx="2326680" cy="594360"/>
          </a:xfrm>
          <a:prstGeom prst="rect">
            <a:avLst/>
          </a:prstGeom>
          <a:ln>
            <a:noFill/>
          </a:ln>
        </p:spPr>
      </p:pic>
      <p:sp>
        <p:nvSpPr>
          <p:cNvPr id="102" name="CustomShape 3"/>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pic>
        <p:nvPicPr>
          <p:cNvPr id="103" name="Imagen 2"/>
          <p:cNvPicPr/>
          <p:nvPr/>
        </p:nvPicPr>
        <p:blipFill>
          <a:blip r:embed="rId4"/>
          <a:stretch/>
        </p:blipFill>
        <p:spPr>
          <a:xfrm>
            <a:off x="6869160" y="6289560"/>
            <a:ext cx="1710720" cy="370800"/>
          </a:xfrm>
          <a:prstGeom prst="rect">
            <a:avLst/>
          </a:prstGeom>
          <a:ln>
            <a:noFill/>
          </a:ln>
        </p:spPr>
      </p:pic>
      <p:pic>
        <p:nvPicPr>
          <p:cNvPr id="104" name="Imagen 6"/>
          <p:cNvPicPr/>
          <p:nvPr/>
        </p:nvPicPr>
        <p:blipFill>
          <a:blip r:embed="rId5"/>
          <a:stretch/>
        </p:blipFill>
        <p:spPr>
          <a:xfrm>
            <a:off x="3849120" y="6385680"/>
            <a:ext cx="2916360" cy="183240"/>
          </a:xfrm>
          <a:prstGeom prst="rect">
            <a:avLst/>
          </a:prstGeom>
          <a:ln>
            <a:noFill/>
          </a:ln>
        </p:spPr>
      </p:pic>
      <p:sp>
        <p:nvSpPr>
          <p:cNvPr id="105" name="CustomShape 4"/>
          <p:cNvSpPr/>
          <p:nvPr/>
        </p:nvSpPr>
        <p:spPr>
          <a:xfrm>
            <a:off x="-552240" y="144000"/>
            <a:ext cx="1286352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Calibri"/>
              </a:rPr>
              <a:t>COMPONENTES DE LA OBR</a:t>
            </a:r>
            <a:r>
              <a:rPr lang="es-ES" sz="3000" b="1" strike="noStrike" spc="-1">
                <a:solidFill>
                  <a:srgbClr val="FFFFFF"/>
                </a:solidFill>
                <a:uFill>
                  <a:solidFill>
                    <a:srgbClr val="FFFFFF"/>
                  </a:solidFill>
                </a:uFill>
                <a:latin typeface="Calibri"/>
                <a:ea typeface="Calibri"/>
              </a:rPr>
              <a:t> </a:t>
            </a:r>
            <a:endParaRPr lang="es-ES" sz="1800" b="0" strike="noStrike" spc="-1">
              <a:solidFill>
                <a:srgbClr val="000000"/>
              </a:solidFill>
              <a:uFill>
                <a:solidFill>
                  <a:srgbClr val="FFFFFF"/>
                </a:solidFill>
              </a:uFill>
              <a:latin typeface="Arial"/>
            </a:endParaRPr>
          </a:p>
        </p:txBody>
      </p:sp>
      <p:sp>
        <p:nvSpPr>
          <p:cNvPr id="106" name="CustomShape 5"/>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07" name="CustomShape 6"/>
          <p:cNvSpPr/>
          <p:nvPr/>
        </p:nvSpPr>
        <p:spPr>
          <a:xfrm>
            <a:off x="88560" y="8604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pc="-1" dirty="0">
                <a:solidFill>
                  <a:srgbClr val="FFFFFF"/>
                </a:solidFill>
                <a:uFill>
                  <a:solidFill>
                    <a:srgbClr val="FFFFFF"/>
                  </a:solidFill>
                </a:uFill>
                <a:latin typeface="Calibri"/>
              </a:rPr>
              <a:t>ACUEDUCTO </a:t>
            </a:r>
            <a:r>
              <a:rPr lang="es-MX" sz="4000" b="1" spc="-1" dirty="0">
                <a:solidFill>
                  <a:srgbClr val="FFFFFF"/>
                </a:solidFill>
                <a:uFill>
                  <a:solidFill>
                    <a:srgbClr val="FFFFFF"/>
                  </a:solidFill>
                </a:uFill>
                <a:latin typeface="Calibri"/>
                <a:ea typeface="Calibri"/>
              </a:rPr>
              <a:t>FRENCH – CARLOS CASARES</a:t>
            </a:r>
            <a:endParaRPr lang="es-ES" sz="4000" spc="-1" dirty="0">
              <a:solidFill>
                <a:srgbClr val="000000"/>
              </a:solidFill>
              <a:uFill>
                <a:solidFill>
                  <a:srgbClr val="FFFFFF"/>
                </a:solidFill>
              </a:uFill>
            </a:endParaRPr>
          </a:p>
        </p:txBody>
      </p:sp>
    </p:spTree>
    <p:extLst>
      <p:ext uri="{BB962C8B-B14F-4D97-AF65-F5344CB8AC3E}">
        <p14:creationId xmlns:p14="http://schemas.microsoft.com/office/powerpoint/2010/main" val="25625260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9" name="Imagen 4"/>
          <p:cNvPicPr/>
          <p:nvPr/>
        </p:nvPicPr>
        <p:blipFill>
          <a:blip r:embed="rId2"/>
          <a:stretch/>
        </p:blipFill>
        <p:spPr>
          <a:xfrm>
            <a:off x="103320" y="6176160"/>
            <a:ext cx="2786040" cy="606960"/>
          </a:xfrm>
          <a:prstGeom prst="rect">
            <a:avLst/>
          </a:prstGeom>
          <a:ln>
            <a:noFill/>
          </a:ln>
        </p:spPr>
      </p:pic>
      <p:pic>
        <p:nvPicPr>
          <p:cNvPr id="110" name="Imagen 5"/>
          <p:cNvPicPr/>
          <p:nvPr/>
        </p:nvPicPr>
        <p:blipFill>
          <a:blip r:embed="rId3"/>
          <a:stretch/>
        </p:blipFill>
        <p:spPr>
          <a:xfrm>
            <a:off x="9762480" y="6182280"/>
            <a:ext cx="2326680" cy="594360"/>
          </a:xfrm>
          <a:prstGeom prst="rect">
            <a:avLst/>
          </a:prstGeom>
          <a:ln>
            <a:noFill/>
          </a:ln>
        </p:spPr>
      </p:pic>
      <p:sp>
        <p:nvSpPr>
          <p:cNvPr id="111" name="CustomShape 2"/>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sp>
        <p:nvSpPr>
          <p:cNvPr id="112" name="CustomShape 3"/>
          <p:cNvSpPr/>
          <p:nvPr/>
        </p:nvSpPr>
        <p:spPr>
          <a:xfrm>
            <a:off x="1026000" y="1556280"/>
            <a:ext cx="10565280" cy="295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Población beneficiada: </a:t>
            </a:r>
            <a:r>
              <a:rPr lang="es-ES" sz="2800" b="0" strike="noStrike" spc="-1" dirty="0" smtClean="0">
                <a:uFill>
                  <a:solidFill>
                    <a:srgbClr val="FFFFFF"/>
                  </a:solidFill>
                </a:uFill>
                <a:latin typeface="Calibri Light"/>
                <a:ea typeface="DejaVu Sans"/>
              </a:rPr>
              <a:t>58.000 </a:t>
            </a:r>
            <a:r>
              <a:rPr lang="es-ES" sz="2800" b="0" strike="noStrike" spc="-1" dirty="0">
                <a:uFill>
                  <a:solidFill>
                    <a:srgbClr val="FFFFFF"/>
                  </a:solidFill>
                </a:uFill>
                <a:latin typeface="Calibri Light"/>
                <a:ea typeface="DejaVu Sans"/>
              </a:rPr>
              <a:t>hab.</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Plazo: </a:t>
            </a:r>
            <a:r>
              <a:rPr lang="es-ES" sz="2800" b="0" strike="noStrike" spc="-1" dirty="0" smtClean="0">
                <a:uFill>
                  <a:solidFill>
                    <a:srgbClr val="FFFFFF"/>
                  </a:solidFill>
                </a:uFill>
                <a:latin typeface="Calibri Light"/>
                <a:ea typeface="DejaVu Sans"/>
              </a:rPr>
              <a:t>720 </a:t>
            </a:r>
            <a:r>
              <a:rPr lang="es-ES" sz="2800" b="0" strike="noStrike" spc="-1" dirty="0">
                <a:uFill>
                  <a:solidFill>
                    <a:srgbClr val="FFFFFF"/>
                  </a:solidFill>
                </a:uFill>
                <a:latin typeface="Calibri Light"/>
                <a:ea typeface="DejaVu Sans"/>
              </a:rPr>
              <a:t>días </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Financiamiento: </a:t>
            </a:r>
            <a:r>
              <a:rPr lang="es-ES" sz="2800" spc="-1" dirty="0">
                <a:uFill>
                  <a:solidFill>
                    <a:srgbClr val="FFFFFF"/>
                  </a:solidFill>
                </a:uFill>
                <a:latin typeface="Calibri Light"/>
              </a:rPr>
              <a:t>Banco Interamericano de Desarrollo (BID)</a:t>
            </a:r>
            <a:endParaRPr lang="es-ES" sz="2800" spc="-1" dirty="0">
              <a:uFill>
                <a:solidFill>
                  <a:srgbClr val="FFFFFF"/>
                </a:solidFill>
              </a:uFill>
            </a:endParaRPr>
          </a:p>
          <a:p>
            <a:pPr marL="457560" indent="-456120">
              <a:lnSpc>
                <a:spcPct val="150000"/>
              </a:lnSpc>
              <a:buClr>
                <a:srgbClr val="2AAEC0"/>
              </a:buClr>
              <a:buFont typeface="Wingdings" charset="2"/>
              <a:buChar char=""/>
            </a:pPr>
            <a:r>
              <a:rPr lang="es-ES" sz="2800" b="0" strike="noStrike" spc="-1" dirty="0" smtClean="0">
                <a:solidFill>
                  <a:srgbClr val="000000"/>
                </a:solidFill>
                <a:uFill>
                  <a:solidFill>
                    <a:srgbClr val="FFFFFF"/>
                  </a:solidFill>
                </a:uFill>
                <a:latin typeface="Calibri Light"/>
                <a:ea typeface="DejaVu Sans"/>
              </a:rPr>
              <a:t>Operador</a:t>
            </a:r>
            <a:r>
              <a:rPr lang="es-ES" sz="2800" b="0" strike="noStrike" spc="-1" dirty="0">
                <a:solidFill>
                  <a:srgbClr val="000000"/>
                </a:solidFill>
                <a:uFill>
                  <a:solidFill>
                    <a:srgbClr val="FFFFFF"/>
                  </a:solidFill>
                </a:uFill>
                <a:latin typeface="Calibri Light"/>
                <a:ea typeface="DejaVu Sans"/>
              </a:rPr>
              <a:t>: Aguas Bonaerenses S.A. (ABSA)</a:t>
            </a:r>
            <a:endParaRPr lang="es-ES" sz="1800" b="0" strike="noStrike" spc="-1" dirty="0">
              <a:solidFill>
                <a:srgbClr val="000000"/>
              </a:solidFill>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solidFill>
                  <a:srgbClr val="000000"/>
                </a:solidFill>
                <a:uFill>
                  <a:solidFill>
                    <a:srgbClr val="FFFFFF"/>
                  </a:solidFill>
                </a:uFill>
                <a:latin typeface="Calibri Light"/>
                <a:ea typeface="DejaVu Sans"/>
              </a:rPr>
              <a:t>Organismo Ejecutor: Dirección Provincial de Agua y Cloacas (</a:t>
            </a:r>
            <a:r>
              <a:rPr lang="es-ES" sz="2800" b="0" strike="noStrike" spc="-1" dirty="0" err="1">
                <a:solidFill>
                  <a:srgbClr val="000000"/>
                </a:solidFill>
                <a:uFill>
                  <a:solidFill>
                    <a:srgbClr val="FFFFFF"/>
                  </a:solidFill>
                </a:uFill>
                <a:latin typeface="Calibri Light"/>
                <a:ea typeface="DejaVu Sans"/>
              </a:rPr>
              <a:t>DiPAC</a:t>
            </a:r>
            <a:r>
              <a:rPr lang="es-ES" sz="2800" b="0" strike="noStrike" spc="-1" dirty="0">
                <a:solidFill>
                  <a:srgbClr val="000000"/>
                </a:solidFill>
                <a:uFill>
                  <a:solidFill>
                    <a:srgbClr val="FFFFFF"/>
                  </a:solidFill>
                </a:uFill>
                <a:latin typeface="Calibri Light"/>
                <a:ea typeface="DejaVu Sans"/>
              </a:rPr>
              <a:t>)</a:t>
            </a:r>
            <a:endParaRPr lang="es-ES" sz="1800" b="0" strike="noStrike" spc="-1" dirty="0">
              <a:solidFill>
                <a:srgbClr val="000000"/>
              </a:solidFill>
              <a:uFill>
                <a:solidFill>
                  <a:srgbClr val="FFFFFF"/>
                </a:solidFill>
              </a:uFill>
              <a:latin typeface="Arial"/>
            </a:endParaRPr>
          </a:p>
        </p:txBody>
      </p:sp>
      <p:sp>
        <p:nvSpPr>
          <p:cNvPr id="113" name="CustomShape 4"/>
          <p:cNvSpPr/>
          <p:nvPr/>
        </p:nvSpPr>
        <p:spPr>
          <a:xfrm>
            <a:off x="2451600" y="4752000"/>
            <a:ext cx="6896880" cy="75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360" algn="ctr">
              <a:lnSpc>
                <a:spcPct val="100000"/>
              </a:lnSpc>
            </a:pPr>
            <a:r>
              <a:rPr lang="es-ES" sz="2800" b="1" strike="noStrike" spc="-1" dirty="0">
                <a:uFill>
                  <a:solidFill>
                    <a:srgbClr val="FFFFFF"/>
                  </a:solidFill>
                </a:uFill>
                <a:latin typeface="Calibri Light"/>
                <a:ea typeface="DejaVu Sans"/>
              </a:rPr>
              <a:t>Presupuesto: $ </a:t>
            </a:r>
            <a:r>
              <a:rPr lang="es-ES" sz="2800" b="1" spc="-1" dirty="0" smtClean="0">
                <a:uFill>
                  <a:solidFill>
                    <a:srgbClr val="FFFFFF"/>
                  </a:solidFill>
                </a:uFill>
                <a:latin typeface="Calibri Light"/>
              </a:rPr>
              <a:t>1.809.172.593,75</a:t>
            </a:r>
            <a:endParaRPr lang="es-ES" sz="1800" b="0" strike="noStrike" spc="-1" dirty="0">
              <a:uFill>
                <a:solidFill>
                  <a:srgbClr val="FFFFFF"/>
                </a:solidFill>
              </a:uFill>
              <a:latin typeface="Arial"/>
            </a:endParaRPr>
          </a:p>
        </p:txBody>
      </p:sp>
      <p:pic>
        <p:nvPicPr>
          <p:cNvPr id="114" name="Imagen 10"/>
          <p:cNvPicPr/>
          <p:nvPr/>
        </p:nvPicPr>
        <p:blipFill>
          <a:blip r:embed="rId4"/>
          <a:stretch/>
        </p:blipFill>
        <p:spPr>
          <a:xfrm>
            <a:off x="6869160" y="6289560"/>
            <a:ext cx="1710720" cy="370800"/>
          </a:xfrm>
          <a:prstGeom prst="rect">
            <a:avLst/>
          </a:prstGeom>
          <a:ln>
            <a:noFill/>
          </a:ln>
        </p:spPr>
      </p:pic>
      <p:pic>
        <p:nvPicPr>
          <p:cNvPr id="115" name="Imagen 11"/>
          <p:cNvPicPr/>
          <p:nvPr/>
        </p:nvPicPr>
        <p:blipFill>
          <a:blip r:embed="rId5"/>
          <a:stretch/>
        </p:blipFill>
        <p:spPr>
          <a:xfrm>
            <a:off x="3849120" y="6385680"/>
            <a:ext cx="2916360" cy="183240"/>
          </a:xfrm>
          <a:prstGeom prst="rect">
            <a:avLst/>
          </a:prstGeom>
          <a:ln>
            <a:noFill/>
          </a:ln>
        </p:spPr>
      </p:pic>
      <p:sp>
        <p:nvSpPr>
          <p:cNvPr id="116" name="CustomShape 5"/>
          <p:cNvSpPr/>
          <p:nvPr/>
        </p:nvSpPr>
        <p:spPr>
          <a:xfrm>
            <a:off x="5058000" y="106200"/>
            <a:ext cx="168408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DATO</a:t>
            </a:r>
            <a:endParaRPr lang="es-ES" sz="1800" b="0" strike="noStrike" spc="-1">
              <a:solidFill>
                <a:srgbClr val="000000"/>
              </a:solidFill>
              <a:uFill>
                <a:solidFill>
                  <a:srgbClr val="FFFFFF"/>
                </a:solidFill>
              </a:uFill>
              <a:latin typeface="Arial"/>
            </a:endParaRPr>
          </a:p>
        </p:txBody>
      </p:sp>
      <p:sp>
        <p:nvSpPr>
          <p:cNvPr id="117" name="CustomShape 6"/>
          <p:cNvSpPr/>
          <p:nvPr/>
        </p:nvSpPr>
        <p:spPr>
          <a:xfrm>
            <a:off x="407520" y="1020960"/>
            <a:ext cx="11579760" cy="534600"/>
          </a:xfrm>
          <a:prstGeom prst="rect">
            <a:avLst/>
          </a:prstGeom>
          <a:noFill/>
          <a:ln>
            <a:noFill/>
          </a:ln>
        </p:spPr>
        <p:style>
          <a:lnRef idx="0">
            <a:scrgbClr r="0" g="0" b="0"/>
          </a:lnRef>
          <a:fillRef idx="0">
            <a:scrgbClr r="0" g="0" b="0"/>
          </a:fillRef>
          <a:effectRef idx="0">
            <a:scrgbClr r="0" g="0" b="0"/>
          </a:effectRef>
          <a:fontRef idx="minor"/>
        </p:style>
      </p:sp>
      <p:sp>
        <p:nvSpPr>
          <p:cNvPr id="118" name="CustomShape 7"/>
          <p:cNvSpPr/>
          <p:nvPr/>
        </p:nvSpPr>
        <p:spPr>
          <a:xfrm>
            <a:off x="3215520" y="4896360"/>
            <a:ext cx="5364360" cy="718920"/>
          </a:xfrm>
          <a:prstGeom prst="rect">
            <a:avLst/>
          </a:prstGeom>
          <a:noFill/>
          <a:ln>
            <a:solidFill>
              <a:srgbClr val="00B0F0"/>
            </a:solidFill>
            <a:round/>
          </a:ln>
        </p:spPr>
        <p:style>
          <a:lnRef idx="2">
            <a:schemeClr val="accent1">
              <a:shade val="50000"/>
            </a:schemeClr>
          </a:lnRef>
          <a:fillRef idx="1">
            <a:schemeClr val="accent1"/>
          </a:fillRef>
          <a:effectRef idx="0">
            <a:schemeClr val="accent1"/>
          </a:effectRef>
          <a:fontRef idx="minor"/>
        </p:style>
      </p:sp>
      <p:sp>
        <p:nvSpPr>
          <p:cNvPr id="119" name="CustomShape 8"/>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20" name="CustomShape 9"/>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pc="-1" dirty="0">
                <a:solidFill>
                  <a:srgbClr val="FFFFFF"/>
                </a:solidFill>
                <a:uFill>
                  <a:solidFill>
                    <a:srgbClr val="FFFFFF"/>
                  </a:solidFill>
                </a:uFill>
                <a:latin typeface="Calibri"/>
              </a:rPr>
              <a:t>ACUEDUCTO </a:t>
            </a:r>
            <a:r>
              <a:rPr lang="es-MX" sz="4000" b="1" spc="-1" dirty="0">
                <a:solidFill>
                  <a:srgbClr val="FFFFFF"/>
                </a:solidFill>
                <a:uFill>
                  <a:solidFill>
                    <a:srgbClr val="FFFFFF"/>
                  </a:solidFill>
                </a:uFill>
                <a:latin typeface="Calibri"/>
                <a:ea typeface="Calibri"/>
              </a:rPr>
              <a:t>FRENCH – CARLOS CASARES</a:t>
            </a:r>
            <a:endParaRPr lang="es-ES" sz="4000" spc="-1" dirty="0">
              <a:solidFill>
                <a:srgbClr val="000000"/>
              </a:solidFill>
              <a:uFill>
                <a:solidFill>
                  <a:srgbClr val="FFFFFF"/>
                </a:solidFill>
              </a:uFill>
            </a:endParaRPr>
          </a:p>
        </p:txBody>
      </p:sp>
    </p:spTree>
    <p:extLst>
      <p:ext uri="{BB962C8B-B14F-4D97-AF65-F5344CB8AC3E}">
        <p14:creationId xmlns:p14="http://schemas.microsoft.com/office/powerpoint/2010/main" val="32011514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34"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35" name="Imagen 132"/>
          <p:cNvPicPr/>
          <p:nvPr/>
        </p:nvPicPr>
        <p:blipFill>
          <a:blip r:embed="rId2"/>
          <a:stretch/>
        </p:blipFill>
        <p:spPr>
          <a:xfrm>
            <a:off x="103320" y="6176160"/>
            <a:ext cx="2784960" cy="605880"/>
          </a:xfrm>
          <a:prstGeom prst="rect">
            <a:avLst/>
          </a:prstGeom>
          <a:ln>
            <a:noFill/>
          </a:ln>
        </p:spPr>
      </p:pic>
      <p:pic>
        <p:nvPicPr>
          <p:cNvPr id="136" name="Imagen 133"/>
          <p:cNvPicPr/>
          <p:nvPr/>
        </p:nvPicPr>
        <p:blipFill>
          <a:blip r:embed="rId3"/>
          <a:stretch/>
        </p:blipFill>
        <p:spPr>
          <a:xfrm>
            <a:off x="9762480" y="6182280"/>
            <a:ext cx="2325600" cy="593280"/>
          </a:xfrm>
          <a:prstGeom prst="rect">
            <a:avLst/>
          </a:prstGeom>
          <a:ln>
            <a:noFill/>
          </a:ln>
        </p:spPr>
      </p:pic>
      <p:pic>
        <p:nvPicPr>
          <p:cNvPr id="137" name="Imagen 118"/>
          <p:cNvPicPr/>
          <p:nvPr/>
        </p:nvPicPr>
        <p:blipFill>
          <a:blip r:embed="rId4"/>
          <a:stretch/>
        </p:blipFill>
        <p:spPr>
          <a:xfrm>
            <a:off x="6869160" y="6289560"/>
            <a:ext cx="1709640" cy="369720"/>
          </a:xfrm>
          <a:prstGeom prst="rect">
            <a:avLst/>
          </a:prstGeom>
          <a:ln>
            <a:noFill/>
          </a:ln>
        </p:spPr>
      </p:pic>
      <p:pic>
        <p:nvPicPr>
          <p:cNvPr id="138" name="Imagen 119"/>
          <p:cNvPicPr/>
          <p:nvPr/>
        </p:nvPicPr>
        <p:blipFill>
          <a:blip r:embed="rId5"/>
          <a:stretch/>
        </p:blipFill>
        <p:spPr>
          <a:xfrm>
            <a:off x="3849120" y="6385680"/>
            <a:ext cx="2915280" cy="182160"/>
          </a:xfrm>
          <a:prstGeom prst="rect">
            <a:avLst/>
          </a:prstGeom>
          <a:ln>
            <a:noFill/>
          </a:ln>
        </p:spPr>
      </p:pic>
      <p:sp>
        <p:nvSpPr>
          <p:cNvPr id="139" name="CustomShape 3"/>
          <p:cNvSpPr/>
          <p:nvPr/>
        </p:nvSpPr>
        <p:spPr>
          <a:xfrm>
            <a:off x="321840" y="1176120"/>
            <a:ext cx="11571120" cy="490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Sans-Serif"/>
              <a:buChar char="•"/>
            </a:pPr>
            <a:r>
              <a:rPr lang="es-ES" spc="-1" dirty="0">
                <a:solidFill>
                  <a:srgbClr val="000000"/>
                </a:solidFill>
                <a:uFill>
                  <a:solidFill>
                    <a:srgbClr val="FFFFFF"/>
                  </a:solidFill>
                </a:uFill>
                <a:latin typeface="Calibri"/>
                <a:cs typeface="Calibri"/>
              </a:rPr>
              <a:t>La obra trae beneficios para la población debido a las mejoras del servicio, eliminando las </a:t>
            </a:r>
            <a:r>
              <a:rPr lang="es-AR" spc="-1" dirty="0">
                <a:solidFill>
                  <a:srgbClr val="000000"/>
                </a:solidFill>
                <a:uFill>
                  <a:solidFill>
                    <a:srgbClr val="FFFFFF"/>
                  </a:solidFill>
                </a:uFill>
                <a:latin typeface="Calibri"/>
                <a:cs typeface="Calibri"/>
              </a:rPr>
              <a:t>roturas permanentes de viejas cañerías por consecuencia de esto de falta de presión y perdidas de agua a lo largo de toda la traza.</a:t>
            </a:r>
            <a:endParaRPr lang="en-US" spc="-1" dirty="0">
              <a:solidFill>
                <a:srgbClr val="000000"/>
              </a:solidFill>
              <a:uFill>
                <a:solidFill>
                  <a:srgbClr val="FFFFFF"/>
                </a:solidFill>
              </a:uFill>
              <a:latin typeface="Arial"/>
              <a:cs typeface="Calibri"/>
            </a:endParaRPr>
          </a:p>
          <a:p>
            <a:pPr marL="285750" indent="-285115" algn="just">
              <a:lnSpc>
                <a:spcPct val="107000"/>
              </a:lnSpc>
              <a:buClr>
                <a:srgbClr val="000000"/>
              </a:buClr>
              <a:buFont typeface="Arial,Sans-Serif"/>
              <a:buChar char="•"/>
            </a:pPr>
            <a:r>
              <a:rPr lang="es-ES" spc="-1" dirty="0">
                <a:solidFill>
                  <a:srgbClr val="000000"/>
                </a:solidFill>
                <a:uFill>
                  <a:solidFill>
                    <a:srgbClr val="FFFFFF"/>
                  </a:solidFill>
                </a:uFill>
                <a:latin typeface="Calibri"/>
                <a:cs typeface="Calibri"/>
              </a:rPr>
              <a:t>Disminución de la presión sobre el recurso de agua subterránea debido a la optimización en el funcionamiento y mejora del acueducto. </a:t>
            </a:r>
            <a:endParaRPr lang="en-US" spc="-1" dirty="0">
              <a:uFill>
                <a:solidFill>
                  <a:srgbClr val="FFFFFF"/>
                </a:solidFill>
              </a:uFill>
              <a:ea typeface="+mn-lt"/>
              <a:cs typeface="Calibri"/>
            </a:endParaRPr>
          </a:p>
          <a:p>
            <a:pPr marL="285750" indent="-285115" algn="just">
              <a:lnSpc>
                <a:spcPct val="107000"/>
              </a:lnSpc>
              <a:buFont typeface="Arial,Sans-Serif"/>
              <a:buChar char="•"/>
            </a:pPr>
            <a:r>
              <a:rPr lang="es-AR" spc="-1" dirty="0">
                <a:solidFill>
                  <a:srgbClr val="000000"/>
                </a:solidFill>
                <a:uFill>
                  <a:solidFill>
                    <a:srgbClr val="FFFFFF"/>
                  </a:solidFill>
                </a:uFill>
                <a:latin typeface="Calibri"/>
                <a:ea typeface="Calibri"/>
                <a:cs typeface="Calibri"/>
              </a:rPr>
              <a:t>Las actividades previstas en la fase constructiva requerirán mano de obra – calificada y no calificada – y adquisición de materiales y servicios de construcción. Esto producirá un impacto positivo en la generación de empleo, y en la dinamización de la actividad de comercio de bienes y servicios. En particular, los rubros que se beneficiarán incluyen aquellos ligados a la venta de insumos y materiales de construcción, equipamientos, vehículos, maquinaria, repuestos y accesorios, servicios mecánicos, combustibles, logística, y alimentación, entre otros.</a:t>
            </a:r>
            <a:endParaRPr lang="es-AR" spc="-1" dirty="0">
              <a:uFill>
                <a:solidFill>
                  <a:srgbClr val="FFFFFF"/>
                </a:solidFill>
              </a:uFill>
              <a:ea typeface="+mn-lt"/>
              <a:cs typeface="Calibri"/>
            </a:endParaRPr>
          </a:p>
          <a:p>
            <a:pPr marL="285750" indent="-285115" algn="just">
              <a:lnSpc>
                <a:spcPct val="107000"/>
              </a:lnSpc>
              <a:buFont typeface="Arial,Sans-Serif"/>
              <a:buChar char="•"/>
            </a:pPr>
            <a:r>
              <a:rPr lang="es-ES" spc="-1" dirty="0">
                <a:solidFill>
                  <a:srgbClr val="000000"/>
                </a:solidFill>
                <a:uFill>
                  <a:solidFill>
                    <a:srgbClr val="FFFFFF"/>
                  </a:solidFill>
                </a:uFill>
                <a:latin typeface="Calibri"/>
                <a:ea typeface="Calibri"/>
                <a:cs typeface="Calibri"/>
              </a:rPr>
              <a:t>El desarrollo sectorial y bienestar social de grupos familiares dentro de la zona se verán beneficiados por la realización y operación de estas obras, generando condiciones favorables para el desarrollo urbano de la zona, mejorando incluso la situación residencial de los mismos. </a:t>
            </a:r>
            <a:endParaRPr lang="es-ES" spc="-1" dirty="0">
              <a:uFill>
                <a:solidFill>
                  <a:srgbClr val="FFFFFF"/>
                </a:solidFill>
              </a:uFill>
              <a:ea typeface="+mn-lt"/>
              <a:cs typeface="+mn-lt"/>
            </a:endParaRPr>
          </a:p>
          <a:p>
            <a:pPr marL="285750" indent="-285115" algn="just">
              <a:lnSpc>
                <a:spcPct val="107000"/>
              </a:lnSpc>
              <a:buFont typeface="Arial,Sans-Serif"/>
              <a:buChar char="•"/>
            </a:pPr>
            <a:r>
              <a:rPr lang="es-ES" spc="-1" dirty="0">
                <a:solidFill>
                  <a:srgbClr val="000000"/>
                </a:solidFill>
                <a:uFill>
                  <a:solidFill>
                    <a:srgbClr val="FFFFFF"/>
                  </a:solidFill>
                </a:uFill>
                <a:latin typeface="Calibri"/>
                <a:ea typeface="Calibri"/>
                <a:cs typeface="Calibri"/>
              </a:rPr>
              <a:t>Revalorización de los bienes inmuebles del área y sus aledaños. </a:t>
            </a:r>
            <a:endParaRPr lang="es-AR" dirty="0"/>
          </a:p>
          <a:p>
            <a:pPr algn="just">
              <a:buClr>
                <a:srgbClr val="000000"/>
              </a:buClr>
              <a:buFont typeface="Arial"/>
              <a:buChar char="•"/>
            </a:pPr>
            <a:endParaRPr lang="es-ES" spc="-1" dirty="0">
              <a:uFill>
                <a:solidFill>
                  <a:srgbClr val="FFFFFF"/>
                </a:solidFill>
              </a:uFill>
              <a:cs typeface="Arial"/>
            </a:endParaRPr>
          </a:p>
          <a:p>
            <a:pPr marL="285750" indent="-285115" algn="just">
              <a:lnSpc>
                <a:spcPct val="107000"/>
              </a:lnSpc>
              <a:buClr>
                <a:srgbClr val="000000"/>
              </a:buClr>
              <a:buFont typeface="Arial"/>
              <a:buChar char="•"/>
            </a:pPr>
            <a:endParaRPr lang="es-AR" spc="-1" dirty="0">
              <a:solidFill>
                <a:srgbClr val="000000"/>
              </a:solidFill>
              <a:uFill>
                <a:solidFill>
                  <a:srgbClr val="FFFFFF"/>
                </a:solidFill>
              </a:uFill>
              <a:latin typeface="Calibri"/>
              <a:ea typeface="Calibri"/>
            </a:endParaRPr>
          </a:p>
        </p:txBody>
      </p:sp>
      <p:sp>
        <p:nvSpPr>
          <p:cNvPr id="140" name="CustomShape 4"/>
          <p:cNvSpPr/>
          <p:nvPr/>
        </p:nvSpPr>
        <p:spPr>
          <a:xfrm>
            <a:off x="1300320" y="113400"/>
            <a:ext cx="961380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POSITIVOS</a:t>
            </a:r>
            <a:endParaRPr lang="es-E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8718160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19080" y="-29160"/>
            <a:ext cx="4732200" cy="6855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73" name="CustomShape 2"/>
          <p:cNvSpPr/>
          <p:nvPr/>
        </p:nvSpPr>
        <p:spPr>
          <a:xfrm>
            <a:off x="335520" y="615960"/>
            <a:ext cx="4176000" cy="321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ctr">
              <a:lnSpc>
                <a:spcPct val="100000"/>
              </a:lnSpc>
            </a:pPr>
            <a:r>
              <a:rPr lang="es-ES" sz="3600" b="1" spc="-1" dirty="0">
                <a:uFill>
                  <a:solidFill>
                    <a:srgbClr val="FFFFFF"/>
                  </a:solidFill>
                </a:uFill>
                <a:latin typeface="Calibri"/>
              </a:rPr>
              <a:t>ACUEDUCTO GLIPTODONTE - PIRAN</a:t>
            </a:r>
            <a:endParaRPr lang="es-ES" sz="1600" spc="-1" dirty="0">
              <a:uFill>
                <a:solidFill>
                  <a:srgbClr val="FFFFFF"/>
                </a:solidFill>
              </a:uFill>
            </a:endParaRPr>
          </a:p>
          <a:p>
            <a:pPr algn="ctr">
              <a:lnSpc>
                <a:spcPct val="100000"/>
              </a:lnSpc>
            </a:pPr>
            <a:r>
              <a:rPr lang="es-ES" sz="3600" b="1" strike="noStrike" spc="-1" dirty="0" smtClean="0">
                <a:solidFill>
                  <a:srgbClr val="000000"/>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p:txBody>
      </p:sp>
      <p:sp>
        <p:nvSpPr>
          <p:cNvPr id="74" name="CustomShape 3"/>
          <p:cNvSpPr/>
          <p:nvPr/>
        </p:nvSpPr>
        <p:spPr>
          <a:xfrm>
            <a:off x="-19080" y="4086360"/>
            <a:ext cx="4732200" cy="164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3600" b="0" strike="noStrike" spc="-1" dirty="0">
                <a:solidFill>
                  <a:srgbClr val="FFFFFF"/>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a:p>
            <a:pPr marL="106560" algn="ctr">
              <a:buClr>
                <a:srgbClr val="FFFFFF"/>
              </a:buClr>
            </a:pPr>
            <a:r>
              <a:rPr lang="es-MX" sz="3600" b="1" spc="-1" dirty="0" smtClean="0">
                <a:solidFill>
                  <a:schemeClr val="bg1"/>
                </a:solidFill>
                <a:uFill>
                  <a:solidFill>
                    <a:srgbClr val="FFFFFF"/>
                  </a:solidFill>
                </a:uFill>
                <a:latin typeface="Calibri"/>
                <a:ea typeface="Calibri"/>
              </a:rPr>
              <a:t>Localidades Coronel </a:t>
            </a:r>
            <a:r>
              <a:rPr lang="es-MX" sz="3600" b="1" spc="-1" dirty="0">
                <a:solidFill>
                  <a:schemeClr val="bg1"/>
                </a:solidFill>
                <a:uFill>
                  <a:solidFill>
                    <a:srgbClr val="FFFFFF"/>
                  </a:solidFill>
                </a:uFill>
                <a:latin typeface="Calibri"/>
                <a:ea typeface="Calibri"/>
              </a:rPr>
              <a:t>Vidal y General </a:t>
            </a:r>
            <a:r>
              <a:rPr lang="es-MX" sz="3600" b="1" spc="-1" dirty="0" err="1">
                <a:solidFill>
                  <a:schemeClr val="bg1"/>
                </a:solidFill>
                <a:uFill>
                  <a:solidFill>
                    <a:srgbClr val="FFFFFF"/>
                  </a:solidFill>
                </a:uFill>
                <a:latin typeface="Calibri"/>
                <a:ea typeface="Calibri"/>
              </a:rPr>
              <a:t>Pirán</a:t>
            </a:r>
            <a:endParaRPr lang="es-AR" sz="3600" b="1" spc="-1" dirty="0">
              <a:solidFill>
                <a:srgbClr val="FFFFFF"/>
              </a:solidFill>
              <a:uFill>
                <a:solidFill>
                  <a:srgbClr val="FFFFFF"/>
                </a:solidFill>
              </a:uFill>
              <a:latin typeface="Calibri"/>
              <a:ea typeface="Calibri"/>
            </a:endParaRPr>
          </a:p>
        </p:txBody>
      </p:sp>
      <p:sp>
        <p:nvSpPr>
          <p:cNvPr id="75" name="CustomShape 4"/>
          <p:cNvSpPr/>
          <p:nvPr/>
        </p:nvSpPr>
        <p:spPr>
          <a:xfrm>
            <a:off x="5892120" y="2016000"/>
            <a:ext cx="6131160" cy="122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r>
              <a:rPr lang="es-ES" sz="2800" b="1" strike="noStrike" spc="-1" dirty="0" smtClean="0">
                <a:solidFill>
                  <a:srgbClr val="181717"/>
                </a:solidFill>
                <a:uFill>
                  <a:solidFill>
                    <a:srgbClr val="FFFFFF"/>
                  </a:solidFill>
                </a:uFill>
                <a:latin typeface="Calibri"/>
                <a:ea typeface="DejaVu Sans"/>
              </a:rPr>
              <a:t>- ACUEDUCTO </a:t>
            </a:r>
            <a:r>
              <a:rPr lang="es-ES" sz="2800" b="1" strike="noStrike" spc="-1" dirty="0">
                <a:solidFill>
                  <a:srgbClr val="181717"/>
                </a:solidFill>
                <a:uFill>
                  <a:solidFill>
                    <a:srgbClr val="FFFFFF"/>
                  </a:solidFill>
                </a:uFill>
                <a:latin typeface="Calibri"/>
                <a:ea typeface="DejaVu Sans"/>
              </a:rPr>
              <a:t>DN </a:t>
            </a:r>
            <a:r>
              <a:rPr lang="es-ES" sz="2800" b="1" strike="noStrike" spc="-1" dirty="0" smtClean="0">
                <a:solidFill>
                  <a:srgbClr val="181717"/>
                </a:solidFill>
                <a:uFill>
                  <a:solidFill>
                    <a:srgbClr val="FFFFFF"/>
                  </a:solidFill>
                </a:uFill>
                <a:latin typeface="Calibri"/>
                <a:ea typeface="DejaVu Sans"/>
              </a:rPr>
              <a:t>225 </a:t>
            </a: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p:txBody>
      </p:sp>
      <p:sp>
        <p:nvSpPr>
          <p:cNvPr id="76" name="CustomShape 5"/>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77" name="Imagen 6"/>
          <p:cNvPicPr/>
          <p:nvPr/>
        </p:nvPicPr>
        <p:blipFill>
          <a:blip r:embed="rId2"/>
          <a:stretch/>
        </p:blipFill>
        <p:spPr>
          <a:xfrm>
            <a:off x="103320" y="6176160"/>
            <a:ext cx="2784960" cy="605880"/>
          </a:xfrm>
          <a:prstGeom prst="rect">
            <a:avLst/>
          </a:prstGeom>
          <a:ln>
            <a:noFill/>
          </a:ln>
        </p:spPr>
      </p:pic>
      <p:pic>
        <p:nvPicPr>
          <p:cNvPr id="78" name="Imagen 7"/>
          <p:cNvPicPr/>
          <p:nvPr/>
        </p:nvPicPr>
        <p:blipFill>
          <a:blip r:embed="rId3"/>
          <a:stretch/>
        </p:blipFill>
        <p:spPr>
          <a:xfrm>
            <a:off x="9762480" y="6182280"/>
            <a:ext cx="2325600" cy="593280"/>
          </a:xfrm>
          <a:prstGeom prst="rect">
            <a:avLst/>
          </a:prstGeom>
          <a:ln>
            <a:noFill/>
          </a:ln>
        </p:spPr>
      </p:pic>
      <p:pic>
        <p:nvPicPr>
          <p:cNvPr id="79" name="Imagen 17"/>
          <p:cNvPicPr/>
          <p:nvPr/>
        </p:nvPicPr>
        <p:blipFill>
          <a:blip r:embed="rId4"/>
          <a:stretch/>
        </p:blipFill>
        <p:spPr>
          <a:xfrm>
            <a:off x="6869160" y="6289560"/>
            <a:ext cx="1709640" cy="369720"/>
          </a:xfrm>
          <a:prstGeom prst="rect">
            <a:avLst/>
          </a:prstGeom>
          <a:ln>
            <a:noFill/>
          </a:ln>
        </p:spPr>
      </p:pic>
      <p:pic>
        <p:nvPicPr>
          <p:cNvPr id="80" name="Imagen 23"/>
          <p:cNvPicPr/>
          <p:nvPr/>
        </p:nvPicPr>
        <p:blipFill>
          <a:blip r:embed="rId5"/>
          <a:stretch/>
        </p:blipFill>
        <p:spPr>
          <a:xfrm>
            <a:off x="3849120" y="6385680"/>
            <a:ext cx="2915280" cy="182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1020" y="969046"/>
            <a:ext cx="12089354" cy="507096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Emisiones gaseosas y material particulado: las acciones propias de la fase constructiva, incluyendo la instalación del obrador, acopio de material, movimiento de maquinaria y vehículos afectados a la obra, limpieza del terreno, excavaciones, movimiento de suelos, pueden causar contaminación del aire y pueden generar ruido y vibraciones (contaminación sonora).</a:t>
            </a:r>
            <a:endParaRPr lang="es-ES"/>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Napas y Aguas Subterráneas: las actividades constructivas pueden tener un impacto negativo en el manto freático. Los drenajes naturales del sitio y la escorrentía superficial también se ven afectados en las obras que involucran limpieza, nivelación de suelos y remoción de la cobertura vegetal, existe el riesgo de derrames accidentales, tanto durante la carga de combustible de maquinaria en obra, como en accidentes durante operaciones de mantenimiento de maquinaria (aceites y lubricantes) o manipuleo otras sustancias químicas utilizadas en obra. </a:t>
            </a:r>
            <a:endParaRPr lang="es-ES" spc="-1">
              <a:solidFill>
                <a:srgbClr val="000000"/>
              </a:solidFill>
              <a:uFill>
                <a:solidFill>
                  <a:srgbClr val="FFFFFF"/>
                </a:solidFill>
              </a:uFill>
            </a:endParaRP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Suelo: el acopio y manejo de materiales de obra, y la operación de maquinaria y equipos en todas las actividades de obra, puede dar lugar al riesgo de contaminación del suelo por derrames de combustibles, aceites e hidrocarburos, sustancias químicas, aguas de lavado de camiones hormigoneros, o por una mala gestión de los efluentes cloacales o residuos sólidos de obra. La remoción de la cubierta vegetal y arbórea, movimiento de suelos, excavaciones y relleno representan una afectación negativa a la composición del componente suelo, pudiendo dar lugar a erosión, alteración de la secuencia edáfica, etc.</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rPr>
              <a:t>Flora y fauna: </a:t>
            </a:r>
            <a:r>
              <a:rPr lang="es-ES" spc="-1" dirty="0">
                <a:solidFill>
                  <a:srgbClr val="000000"/>
                </a:solidFill>
                <a:uFill>
                  <a:solidFill>
                    <a:srgbClr val="FFFFFF"/>
                  </a:solidFill>
                </a:uFill>
                <a:latin typeface="Calibri"/>
                <a:cs typeface="Calibri"/>
              </a:rPr>
              <a:t>Remoción de cobertura vegetal y arbustiva por tareas vinculadas a limpieza del terreno, instalación del obrador, frentes de obra y acopio de materiales. Esto también afectará a la fauna asociada a esta vegetación (incluyendo avifauna). </a:t>
            </a:r>
          </a:p>
          <a:p>
            <a:pPr marL="285750" indent="-285115" algn="just">
              <a:lnSpc>
                <a:spcPct val="107000"/>
              </a:lnSpc>
              <a:buClr>
                <a:srgbClr val="000000"/>
              </a:buClr>
              <a:buFont typeface="Arial"/>
              <a:buChar char="•"/>
            </a:pPr>
            <a:endParaRPr lang="es-ES" sz="1800" b="0" strike="noStrike" spc="-1" dirty="0">
              <a:solidFill>
                <a:srgbClr val="000000"/>
              </a:solidFill>
              <a:uFill>
                <a:solidFill>
                  <a:srgbClr val="FFFFFF"/>
                </a:solidFill>
              </a:uFill>
              <a:latin typeface="Arial"/>
            </a:endParaRPr>
          </a:p>
          <a:p>
            <a:pPr marL="285750" indent="-285115" algn="just">
              <a:lnSpc>
                <a:spcPct val="107000"/>
              </a:lnSpc>
              <a:buClr>
                <a:srgbClr val="000000"/>
              </a:buClr>
              <a:buFont typeface="Arial"/>
              <a:buChar char="•"/>
            </a:pPr>
            <a:endParaRPr lang="es-ES"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7585727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63500" y="936626"/>
            <a:ext cx="12010571" cy="484031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Red vial y tránsito: incremento de tráfico por el uso de la red vial (por el transporte de materiales, equipos y maquinaria), y por la reducción de áreas de calzada efectivas (por presencia de obradores y vallado de frente de obra, y maquinaria estacionada o en operación).</a:t>
            </a:r>
            <a:endParaRPr lang="es-ES" dirty="0"/>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Posibles interferencias con la red de servicios existente, que podrían resultar en roturas accidentales y cortes de servicio a usuarios. </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Generación de residuos sólidos asimilables a domiciliarios, residuos verdes provenientes de la remoción de la cobertura vegetal, limpieza de terreno, etc., residuos excedentes de obra (recortes de hierro, tuberías plásticas, etc.), residuos especiales, y suelos excedentes de excavación, todos estos deben ser dispuestos de acuerdo con la normativa vigente, utilizando transportistas y operadores habilitados de acuerdo a cada residuo.</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Probabilidad de accidentes ocupacionales, viales y comunitarios y afectación a la salud</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Uso del espacio público y residencial, comercial y servicios</a:t>
            </a:r>
          </a:p>
          <a:p>
            <a:pPr marL="285750" indent="-285115" algn="just">
              <a:lnSpc>
                <a:spcPct val="107000"/>
              </a:lnSpc>
              <a:buClr>
                <a:srgbClr val="000000"/>
              </a:buClr>
              <a:buFont typeface="Arial"/>
              <a:buChar char="•"/>
            </a:pPr>
            <a:r>
              <a:rPr lang="es-ES" spc="-1" dirty="0" err="1">
                <a:solidFill>
                  <a:srgbClr val="000000"/>
                </a:solidFill>
                <a:uFill>
                  <a:solidFill>
                    <a:srgbClr val="FFFFFF"/>
                  </a:solidFill>
                </a:uFill>
                <a:latin typeface="Calibri"/>
                <a:ea typeface="Calibri"/>
              </a:rPr>
              <a:t>Percepcíon</a:t>
            </a:r>
            <a:r>
              <a:rPr lang="es-ES" spc="-1" dirty="0">
                <a:solidFill>
                  <a:srgbClr val="000000"/>
                </a:solidFill>
                <a:uFill>
                  <a:solidFill>
                    <a:srgbClr val="FFFFFF"/>
                  </a:solidFill>
                </a:uFill>
                <a:latin typeface="Calibri"/>
                <a:ea typeface="Calibri"/>
              </a:rPr>
              <a:t> del paisaje: a partir de las actividades de la fase constructiva y presencia de obrador, cercos, vallados, maquinaria de obra, excavaciones, etc. </a:t>
            </a:r>
          </a:p>
        </p:txBody>
      </p:sp>
      <p:sp>
        <p:nvSpPr>
          <p:cNvPr id="4" name="CuadroTexto 3">
            <a:extLst>
              <a:ext uri="{FF2B5EF4-FFF2-40B4-BE49-F238E27FC236}">
                <a16:creationId xmlns:a16="http://schemas.microsoft.com/office/drawing/2014/main" id="{9E0DE120-24F6-BB60-E52A-860D5D61DC6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p:txBody>
      </p:sp>
    </p:spTree>
    <p:extLst>
      <p:ext uri="{BB962C8B-B14F-4D97-AF65-F5344CB8AC3E}">
        <p14:creationId xmlns:p14="http://schemas.microsoft.com/office/powerpoint/2010/main" val="5197803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19080" y="-29160"/>
            <a:ext cx="4732200" cy="6855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73" name="CustomShape 2"/>
          <p:cNvSpPr/>
          <p:nvPr/>
        </p:nvSpPr>
        <p:spPr>
          <a:xfrm>
            <a:off x="335520" y="615960"/>
            <a:ext cx="4176000" cy="321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106560" algn="ctr">
              <a:buClr>
                <a:srgbClr val="FFFFFF"/>
              </a:buClr>
            </a:pPr>
            <a:r>
              <a:rPr lang="es-MX" sz="3600" b="1" spc="-1" dirty="0" smtClean="0">
                <a:uFill>
                  <a:solidFill>
                    <a:srgbClr val="FFFFFF"/>
                  </a:solidFill>
                </a:uFill>
                <a:latin typeface="Calibri"/>
              </a:rPr>
              <a:t>PLANTA POTABILIZADORA DE AGUA MARZOS PAZ</a:t>
            </a:r>
            <a:endParaRPr lang="es-MX" sz="3600" b="1" spc="-1" dirty="0">
              <a:uFill>
                <a:solidFill>
                  <a:srgbClr val="FFFFFF"/>
                </a:solidFill>
              </a:uFill>
              <a:latin typeface="Calibri"/>
              <a:ea typeface="Calibri"/>
            </a:endParaRPr>
          </a:p>
          <a:p>
            <a:pPr algn="ctr">
              <a:lnSpc>
                <a:spcPct val="100000"/>
              </a:lnSpc>
            </a:pPr>
            <a:r>
              <a:rPr lang="es-ES" sz="3600" b="1" strike="noStrike" spc="-1" dirty="0" smtClean="0">
                <a:solidFill>
                  <a:srgbClr val="000000"/>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p:txBody>
      </p:sp>
      <p:sp>
        <p:nvSpPr>
          <p:cNvPr id="74" name="CustomShape 3"/>
          <p:cNvSpPr/>
          <p:nvPr/>
        </p:nvSpPr>
        <p:spPr>
          <a:xfrm>
            <a:off x="-19080" y="4086360"/>
            <a:ext cx="4732200" cy="164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3600" b="0" strike="noStrike" spc="-1" dirty="0">
                <a:solidFill>
                  <a:srgbClr val="FFFFFF"/>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a:p>
            <a:pPr marL="106560" algn="ctr">
              <a:buClr>
                <a:srgbClr val="FFFFFF"/>
              </a:buClr>
            </a:pPr>
            <a:r>
              <a:rPr lang="es-MX" sz="3600" b="1" spc="-1" dirty="0" smtClean="0">
                <a:solidFill>
                  <a:schemeClr val="bg1"/>
                </a:solidFill>
                <a:uFill>
                  <a:solidFill>
                    <a:srgbClr val="FFFFFF"/>
                  </a:solidFill>
                </a:uFill>
                <a:latin typeface="Calibri"/>
                <a:ea typeface="Calibri"/>
              </a:rPr>
              <a:t>Localidad Marcos Paz</a:t>
            </a:r>
            <a:endParaRPr lang="es-AR" sz="3600" b="1" spc="-1" dirty="0">
              <a:solidFill>
                <a:srgbClr val="FFFFFF"/>
              </a:solidFill>
              <a:uFill>
                <a:solidFill>
                  <a:srgbClr val="FFFFFF"/>
                </a:solidFill>
              </a:uFill>
              <a:latin typeface="Calibri"/>
              <a:ea typeface="Calibri"/>
            </a:endParaRPr>
          </a:p>
        </p:txBody>
      </p:sp>
      <p:sp>
        <p:nvSpPr>
          <p:cNvPr id="75" name="CustomShape 4"/>
          <p:cNvSpPr/>
          <p:nvPr/>
        </p:nvSpPr>
        <p:spPr>
          <a:xfrm>
            <a:off x="5746976" y="1757160"/>
            <a:ext cx="6131160" cy="164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a:p>
            <a:pPr marL="457200" indent="-457200">
              <a:lnSpc>
                <a:spcPct val="100000"/>
              </a:lnSpc>
              <a:buFontTx/>
              <a:buChar char="-"/>
            </a:pPr>
            <a:r>
              <a:rPr lang="es-ES" sz="2800" b="1" strike="noStrike" spc="-1" dirty="0" smtClean="0">
                <a:solidFill>
                  <a:srgbClr val="181717"/>
                </a:solidFill>
                <a:uFill>
                  <a:solidFill>
                    <a:srgbClr val="FFFFFF"/>
                  </a:solidFill>
                </a:uFill>
                <a:latin typeface="Calibri"/>
                <a:ea typeface="DejaVu Sans"/>
              </a:rPr>
              <a:t>PLANTA POTABILIZADORA MODULAR </a:t>
            </a:r>
          </a:p>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p:txBody>
      </p:sp>
      <p:sp>
        <p:nvSpPr>
          <p:cNvPr id="76" name="CustomShape 5"/>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77" name="Imagen 6"/>
          <p:cNvPicPr/>
          <p:nvPr/>
        </p:nvPicPr>
        <p:blipFill>
          <a:blip r:embed="rId2"/>
          <a:stretch/>
        </p:blipFill>
        <p:spPr>
          <a:xfrm>
            <a:off x="103320" y="6176160"/>
            <a:ext cx="2784960" cy="605880"/>
          </a:xfrm>
          <a:prstGeom prst="rect">
            <a:avLst/>
          </a:prstGeom>
          <a:ln>
            <a:noFill/>
          </a:ln>
        </p:spPr>
      </p:pic>
      <p:pic>
        <p:nvPicPr>
          <p:cNvPr id="78" name="Imagen 7"/>
          <p:cNvPicPr/>
          <p:nvPr/>
        </p:nvPicPr>
        <p:blipFill>
          <a:blip r:embed="rId3"/>
          <a:stretch/>
        </p:blipFill>
        <p:spPr>
          <a:xfrm>
            <a:off x="9762480" y="6182280"/>
            <a:ext cx="2325600" cy="593280"/>
          </a:xfrm>
          <a:prstGeom prst="rect">
            <a:avLst/>
          </a:prstGeom>
          <a:ln>
            <a:noFill/>
          </a:ln>
        </p:spPr>
      </p:pic>
      <p:pic>
        <p:nvPicPr>
          <p:cNvPr id="79" name="Imagen 17"/>
          <p:cNvPicPr/>
          <p:nvPr/>
        </p:nvPicPr>
        <p:blipFill>
          <a:blip r:embed="rId4"/>
          <a:stretch/>
        </p:blipFill>
        <p:spPr>
          <a:xfrm>
            <a:off x="6869160" y="6289560"/>
            <a:ext cx="1709640" cy="369720"/>
          </a:xfrm>
          <a:prstGeom prst="rect">
            <a:avLst/>
          </a:prstGeom>
          <a:ln>
            <a:noFill/>
          </a:ln>
        </p:spPr>
      </p:pic>
      <p:pic>
        <p:nvPicPr>
          <p:cNvPr id="80" name="Imagen 23"/>
          <p:cNvPicPr/>
          <p:nvPr/>
        </p:nvPicPr>
        <p:blipFill>
          <a:blip r:embed="rId5"/>
          <a:stretch/>
        </p:blipFill>
        <p:spPr>
          <a:xfrm>
            <a:off x="3849120" y="6385680"/>
            <a:ext cx="2915280" cy="182160"/>
          </a:xfrm>
          <a:prstGeom prst="rect">
            <a:avLst/>
          </a:prstGeom>
          <a:ln>
            <a:noFill/>
          </a:ln>
        </p:spPr>
      </p:pic>
    </p:spTree>
    <p:extLst>
      <p:ext uri="{BB962C8B-B14F-4D97-AF65-F5344CB8AC3E}">
        <p14:creationId xmlns:p14="http://schemas.microsoft.com/office/powerpoint/2010/main" val="413037501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3"/>
          <p:cNvPicPr/>
          <p:nvPr/>
        </p:nvPicPr>
        <p:blipFill>
          <a:blip r:embed="rId2"/>
          <a:stretch/>
        </p:blipFill>
        <p:spPr>
          <a:xfrm>
            <a:off x="8335800" y="1015200"/>
            <a:ext cx="3757320" cy="4956840"/>
          </a:xfrm>
          <a:prstGeom prst="rect">
            <a:avLst/>
          </a:prstGeom>
          <a:ln>
            <a:noFill/>
          </a:ln>
        </p:spPr>
      </p:pic>
      <p:sp>
        <p:nvSpPr>
          <p:cNvPr id="52" name="CustomShape 1"/>
          <p:cNvSpPr/>
          <p:nvPr/>
        </p:nvSpPr>
        <p:spPr>
          <a:xfrm>
            <a:off x="0" y="0"/>
            <a:ext cx="12191040" cy="933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53" name="CustomShape 2"/>
          <p:cNvSpPr/>
          <p:nvPr/>
        </p:nvSpPr>
        <p:spPr>
          <a:xfrm>
            <a:off x="960" y="158132"/>
            <a:ext cx="12191040" cy="12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smtClean="0">
                <a:solidFill>
                  <a:srgbClr val="FFFFFF"/>
                </a:solidFill>
                <a:uFill>
                  <a:solidFill>
                    <a:srgbClr val="FFFFFF"/>
                  </a:solidFill>
                </a:uFill>
                <a:latin typeface="Calibri"/>
              </a:rPr>
              <a:t>PLANTA POTABILIZADORA DE AGUA MARCOS PAZ</a:t>
            </a:r>
            <a:endParaRPr lang="es-MX" sz="4000" b="1" spc="-1" dirty="0">
              <a:solidFill>
                <a:srgbClr val="FFFFFF"/>
              </a:solidFill>
              <a:uFill>
                <a:solidFill>
                  <a:srgbClr val="FFFFFF"/>
                </a:solidFill>
              </a:uFill>
              <a:latin typeface="Calibri"/>
              <a:ea typeface="Calibri"/>
            </a:endParaRPr>
          </a:p>
        </p:txBody>
      </p:sp>
      <p:sp>
        <p:nvSpPr>
          <p:cNvPr id="54" name="CustomShape 3"/>
          <p:cNvSpPr/>
          <p:nvPr/>
        </p:nvSpPr>
        <p:spPr>
          <a:xfrm>
            <a:off x="0" y="6090120"/>
            <a:ext cx="12191040" cy="77940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55" name="Imagen 6"/>
          <p:cNvPicPr/>
          <p:nvPr/>
        </p:nvPicPr>
        <p:blipFill>
          <a:blip r:embed="rId3"/>
          <a:stretch/>
        </p:blipFill>
        <p:spPr>
          <a:xfrm>
            <a:off x="103320" y="6176160"/>
            <a:ext cx="2786400" cy="607320"/>
          </a:xfrm>
          <a:prstGeom prst="rect">
            <a:avLst/>
          </a:prstGeom>
          <a:ln>
            <a:noFill/>
          </a:ln>
        </p:spPr>
      </p:pic>
      <p:pic>
        <p:nvPicPr>
          <p:cNvPr id="56" name="Imagen 7"/>
          <p:cNvPicPr/>
          <p:nvPr/>
        </p:nvPicPr>
        <p:blipFill>
          <a:blip r:embed="rId4"/>
          <a:stretch/>
        </p:blipFill>
        <p:spPr>
          <a:xfrm>
            <a:off x="9762480" y="6182280"/>
            <a:ext cx="2327040" cy="594720"/>
          </a:xfrm>
          <a:prstGeom prst="rect">
            <a:avLst/>
          </a:prstGeom>
          <a:ln>
            <a:noFill/>
          </a:ln>
        </p:spPr>
      </p:pic>
      <p:pic>
        <p:nvPicPr>
          <p:cNvPr id="57" name="Imagen 17"/>
          <p:cNvPicPr/>
          <p:nvPr/>
        </p:nvPicPr>
        <p:blipFill>
          <a:blip r:embed="rId5"/>
          <a:stretch/>
        </p:blipFill>
        <p:spPr>
          <a:xfrm>
            <a:off x="6869160" y="6289560"/>
            <a:ext cx="1711080" cy="371160"/>
          </a:xfrm>
          <a:prstGeom prst="rect">
            <a:avLst/>
          </a:prstGeom>
          <a:ln>
            <a:noFill/>
          </a:ln>
        </p:spPr>
      </p:pic>
      <p:pic>
        <p:nvPicPr>
          <p:cNvPr id="58" name="Imagen 23"/>
          <p:cNvPicPr/>
          <p:nvPr/>
        </p:nvPicPr>
        <p:blipFill>
          <a:blip r:embed="rId6"/>
          <a:stretch/>
        </p:blipFill>
        <p:spPr>
          <a:xfrm>
            <a:off x="3849120" y="6385680"/>
            <a:ext cx="2916720" cy="183600"/>
          </a:xfrm>
          <a:prstGeom prst="rect">
            <a:avLst/>
          </a:prstGeom>
          <a:ln>
            <a:noFill/>
          </a:ln>
        </p:spPr>
      </p:pic>
      <p:sp>
        <p:nvSpPr>
          <p:cNvPr id="59" name="CustomShape 4"/>
          <p:cNvSpPr/>
          <p:nvPr/>
        </p:nvSpPr>
        <p:spPr>
          <a:xfrm>
            <a:off x="263520" y="1203120"/>
            <a:ext cx="7776000" cy="476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ES" sz="2400" b="0" strike="noStrike" spc="-1" dirty="0" smtClean="0">
                <a:uFill>
                  <a:solidFill>
                    <a:srgbClr val="FFFFFF"/>
                  </a:solidFill>
                </a:uFill>
                <a:latin typeface="Calibri"/>
                <a:ea typeface="DejaVu Sans"/>
              </a:rPr>
              <a:t>LA LOCALIDAD DE MARCOS PAZ, PARTIDO DE MARCOS PAZ, SE ENCUENTRA AL NORESTE </a:t>
            </a:r>
            <a:r>
              <a:rPr lang="es-ES" sz="2400" b="0" strike="noStrike" spc="-1" dirty="0">
                <a:uFill>
                  <a:solidFill>
                    <a:srgbClr val="FFFFFF"/>
                  </a:solidFill>
                </a:uFill>
                <a:latin typeface="Calibri"/>
                <a:ea typeface="DejaVu Sans"/>
              </a:rPr>
              <a:t>DE LA PROVINCIA DE BUENOS </a:t>
            </a:r>
            <a:r>
              <a:rPr lang="es-ES" sz="2400" b="0" strike="noStrike" spc="-1" dirty="0" smtClean="0">
                <a:uFill>
                  <a:solidFill>
                    <a:srgbClr val="FFFFFF"/>
                  </a:solidFill>
                </a:uFill>
                <a:latin typeface="Calibri"/>
                <a:ea typeface="DejaVu Sans"/>
              </a:rPr>
              <a:t>AIRES.</a:t>
            </a:r>
            <a:endParaRPr lang="es-ES" sz="1800" b="0" strike="noStrike" spc="-1" dirty="0">
              <a:uFill>
                <a:solidFill>
                  <a:srgbClr val="FFFFFF"/>
                </a:solidFill>
              </a:uFill>
              <a:latin typeface="Arial"/>
            </a:endParaRPr>
          </a:p>
          <a:p>
            <a:pPr algn="just">
              <a:lnSpc>
                <a:spcPct val="100000"/>
              </a:lnSpc>
            </a:pPr>
            <a:endParaRPr lang="es-ES" sz="1800" b="0" strike="noStrike" spc="-1" dirty="0">
              <a:uFill>
                <a:solidFill>
                  <a:srgbClr val="FFFFFF"/>
                </a:solidFill>
              </a:uFill>
              <a:latin typeface="Arial"/>
            </a:endParaRPr>
          </a:p>
          <a:p>
            <a:pPr algn="just">
              <a:lnSpc>
                <a:spcPct val="100000"/>
              </a:lnSpc>
            </a:pPr>
            <a:r>
              <a:rPr lang="es-ES" sz="2400" b="0" strike="noStrike" spc="-1" dirty="0">
                <a:uFill>
                  <a:solidFill>
                    <a:srgbClr val="FFFFFF"/>
                  </a:solidFill>
                </a:uFill>
                <a:latin typeface="Calibri"/>
                <a:ea typeface="DejaVu Sans"/>
              </a:rPr>
              <a:t>LA POBLACIÓN SEGÚN EL ÚLTIMO CENSO (2010) ES DE:</a:t>
            </a:r>
            <a:endParaRPr lang="es-ES" sz="1800" b="0" strike="noStrike" spc="-1" dirty="0">
              <a:uFill>
                <a:solidFill>
                  <a:srgbClr val="FFFFFF"/>
                </a:solidFill>
              </a:uFill>
              <a:latin typeface="Arial"/>
            </a:endParaRPr>
          </a:p>
          <a:p>
            <a:pPr marL="457200" algn="just">
              <a:lnSpc>
                <a:spcPct val="100000"/>
              </a:lnSpc>
            </a:pPr>
            <a:r>
              <a:rPr lang="es-ES" sz="2400" spc="-1" dirty="0" smtClean="0">
                <a:uFill>
                  <a:solidFill>
                    <a:srgbClr val="FFFFFF"/>
                  </a:solidFill>
                </a:uFill>
                <a:latin typeface="Calibri"/>
                <a:ea typeface="DejaVu Sans"/>
              </a:rPr>
              <a:t>MARCOS PAZ</a:t>
            </a:r>
            <a:r>
              <a:rPr lang="es-ES" sz="2400" b="0" strike="noStrike" spc="-1" dirty="0" smtClean="0">
                <a:uFill>
                  <a:solidFill>
                    <a:srgbClr val="FFFFFF"/>
                  </a:solidFill>
                </a:uFill>
                <a:latin typeface="Calibri"/>
                <a:ea typeface="DejaVu Sans"/>
              </a:rPr>
              <a:t>: 50.460 HABITANTES</a:t>
            </a:r>
            <a:endParaRPr lang="es-ES" sz="1800" b="0" strike="noStrike" spc="-1" dirty="0">
              <a:uFill>
                <a:solidFill>
                  <a:srgbClr val="FFFFFF"/>
                </a:solidFill>
              </a:uFill>
              <a:latin typeface="Arial"/>
            </a:endParaRPr>
          </a:p>
          <a:p>
            <a:pPr algn="just">
              <a:lnSpc>
                <a:spcPct val="100000"/>
              </a:lnSpc>
            </a:pPr>
            <a:endParaRPr lang="es-ES" sz="1800" b="0" strike="noStrike" spc="-1" dirty="0">
              <a:solidFill>
                <a:srgbClr val="FF0000"/>
              </a:solidFill>
              <a:uFill>
                <a:solidFill>
                  <a:srgbClr val="FFFFFF"/>
                </a:solidFill>
              </a:uFill>
              <a:latin typeface="Arial"/>
            </a:endParaRPr>
          </a:p>
          <a:p>
            <a:pPr algn="just">
              <a:lnSpc>
                <a:spcPct val="100000"/>
              </a:lnSpc>
            </a:pPr>
            <a:r>
              <a:rPr lang="es-ES" sz="2400" b="0" strike="noStrike" spc="-1" dirty="0">
                <a:uFill>
                  <a:solidFill>
                    <a:srgbClr val="FFFFFF"/>
                  </a:solidFill>
                </a:uFill>
                <a:latin typeface="Calibri"/>
                <a:ea typeface="Calibri"/>
              </a:rPr>
              <a:t>LA OPERACIÓN DEL SERVICIO DE AGUA Y CLOACAS EN AMBAS CIUDADES ESTÁ A CARGO DE AGUAS BONAERENSES S.A. (ABSA). </a:t>
            </a:r>
            <a:endParaRPr lang="es-ES" sz="1800" b="0" strike="noStrike" spc="-1" dirty="0">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r>
              <a:rPr lang="es-ES" sz="2000" b="0" strike="noStrike" spc="-1" dirty="0">
                <a:solidFill>
                  <a:srgbClr val="000000"/>
                </a:solidFill>
                <a:uFill>
                  <a:solidFill>
                    <a:srgbClr val="FFFFFF"/>
                  </a:solidFill>
                </a:uFill>
                <a:latin typeface="Calibri"/>
                <a:ea typeface="Calibri"/>
              </a:rPr>
              <a:t> </a:t>
            </a:r>
            <a:endParaRPr lang="es-ES" sz="1800" b="0" strike="noStrike" spc="-1" dirty="0">
              <a:solidFill>
                <a:srgbClr val="000000"/>
              </a:solidFill>
              <a:uFill>
                <a:solidFill>
                  <a:srgbClr val="FFFFFF"/>
                </a:solidFill>
              </a:uFill>
              <a:latin typeface="Arial"/>
            </a:endParaRPr>
          </a:p>
        </p:txBody>
      </p:sp>
      <p:sp>
        <p:nvSpPr>
          <p:cNvPr id="60" name="CustomShape 5"/>
          <p:cNvSpPr/>
          <p:nvPr/>
        </p:nvSpPr>
        <p:spPr>
          <a:xfrm>
            <a:off x="10476400" y="1692655"/>
            <a:ext cx="811800" cy="79128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61" name="CustomShape 6"/>
          <p:cNvSpPr/>
          <p:nvPr/>
        </p:nvSpPr>
        <p:spPr>
          <a:xfrm>
            <a:off x="10577920" y="1791655"/>
            <a:ext cx="608760" cy="59328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
        <p:nvSpPr>
          <p:cNvPr id="62" name="CustomShape 7"/>
          <p:cNvSpPr/>
          <p:nvPr/>
        </p:nvSpPr>
        <p:spPr>
          <a:xfrm>
            <a:off x="10679800" y="1891375"/>
            <a:ext cx="405000" cy="39456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23794006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stomShape 1"/>
          <p:cNvSpPr/>
          <p:nvPr/>
        </p:nvSpPr>
        <p:spPr>
          <a:xfrm>
            <a:off x="0" y="0"/>
            <a:ext cx="12191400" cy="9342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64" name="CustomShape 2"/>
          <p:cNvSpPr/>
          <p:nvPr/>
        </p:nvSpPr>
        <p:spPr>
          <a:xfrm>
            <a:off x="1300320" y="113400"/>
            <a:ext cx="9615600" cy="129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dirty="0" smtClean="0">
                <a:solidFill>
                  <a:srgbClr val="FFFFFF"/>
                </a:solidFill>
                <a:uFill>
                  <a:solidFill>
                    <a:srgbClr val="FFFFFF"/>
                  </a:solidFill>
                </a:uFill>
                <a:latin typeface="Calibri"/>
                <a:ea typeface="DejaVu Sans"/>
              </a:rPr>
              <a:t>SITUACIÓN ACTUAL</a:t>
            </a:r>
            <a:endParaRPr lang="es-ES" sz="1800" b="0" strike="noStrike" spc="-1" dirty="0">
              <a:solidFill>
                <a:srgbClr val="000000"/>
              </a:solidFill>
              <a:uFill>
                <a:solidFill>
                  <a:srgbClr val="FFFFFF"/>
                </a:solidFill>
              </a:uFill>
              <a:latin typeface="Arial"/>
            </a:endParaRPr>
          </a:p>
        </p:txBody>
      </p:sp>
      <p:sp>
        <p:nvSpPr>
          <p:cNvPr id="65" name="CustomShape 3"/>
          <p:cNvSpPr/>
          <p:nvPr/>
        </p:nvSpPr>
        <p:spPr>
          <a:xfrm>
            <a:off x="0" y="6090120"/>
            <a:ext cx="12191400" cy="7797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66" name="Imagen 6"/>
          <p:cNvPicPr/>
          <p:nvPr/>
        </p:nvPicPr>
        <p:blipFill>
          <a:blip r:embed="rId2"/>
          <a:stretch/>
        </p:blipFill>
        <p:spPr>
          <a:xfrm>
            <a:off x="103320" y="6176160"/>
            <a:ext cx="2786760" cy="607680"/>
          </a:xfrm>
          <a:prstGeom prst="rect">
            <a:avLst/>
          </a:prstGeom>
          <a:ln>
            <a:noFill/>
          </a:ln>
        </p:spPr>
      </p:pic>
      <p:pic>
        <p:nvPicPr>
          <p:cNvPr id="67" name="Imagen 7"/>
          <p:cNvPicPr/>
          <p:nvPr/>
        </p:nvPicPr>
        <p:blipFill>
          <a:blip r:embed="rId3"/>
          <a:stretch/>
        </p:blipFill>
        <p:spPr>
          <a:xfrm>
            <a:off x="9762480" y="6182280"/>
            <a:ext cx="2327400" cy="595080"/>
          </a:xfrm>
          <a:prstGeom prst="rect">
            <a:avLst/>
          </a:prstGeom>
          <a:ln>
            <a:noFill/>
          </a:ln>
        </p:spPr>
      </p:pic>
      <p:pic>
        <p:nvPicPr>
          <p:cNvPr id="68" name="Imagen 17"/>
          <p:cNvPicPr/>
          <p:nvPr/>
        </p:nvPicPr>
        <p:blipFill>
          <a:blip r:embed="rId4"/>
          <a:stretch/>
        </p:blipFill>
        <p:spPr>
          <a:xfrm>
            <a:off x="6869160" y="6289560"/>
            <a:ext cx="1711440" cy="371520"/>
          </a:xfrm>
          <a:prstGeom prst="rect">
            <a:avLst/>
          </a:prstGeom>
          <a:ln>
            <a:noFill/>
          </a:ln>
        </p:spPr>
      </p:pic>
      <p:pic>
        <p:nvPicPr>
          <p:cNvPr id="69" name="Imagen 23"/>
          <p:cNvPicPr/>
          <p:nvPr/>
        </p:nvPicPr>
        <p:blipFill>
          <a:blip r:embed="rId5"/>
          <a:stretch/>
        </p:blipFill>
        <p:spPr>
          <a:xfrm>
            <a:off x="3849120" y="6385680"/>
            <a:ext cx="2917080" cy="183960"/>
          </a:xfrm>
          <a:prstGeom prst="rect">
            <a:avLst/>
          </a:prstGeom>
          <a:ln>
            <a:noFill/>
          </a:ln>
        </p:spPr>
      </p:pic>
      <p:sp>
        <p:nvSpPr>
          <p:cNvPr id="70" name="CustomShape 4"/>
          <p:cNvSpPr/>
          <p:nvPr/>
        </p:nvSpPr>
        <p:spPr>
          <a:xfrm>
            <a:off x="407160" y="1093680"/>
            <a:ext cx="11376720" cy="4873320"/>
          </a:xfrm>
          <a:prstGeom prst="rect">
            <a:avLst/>
          </a:prstGeom>
          <a:noFill/>
          <a:ln>
            <a:noFill/>
          </a:ln>
        </p:spPr>
        <p:style>
          <a:lnRef idx="0">
            <a:scrgbClr r="0" g="0" b="0"/>
          </a:lnRef>
          <a:fillRef idx="0">
            <a:scrgbClr r="0" g="0" b="0"/>
          </a:fillRef>
          <a:effectRef idx="0">
            <a:scrgbClr r="0" g="0" b="0"/>
          </a:effectRef>
          <a:fontRef idx="minor"/>
        </p:style>
      </p:sp>
      <p:sp>
        <p:nvSpPr>
          <p:cNvPr id="71" name="CustomShape 5"/>
          <p:cNvSpPr/>
          <p:nvPr/>
        </p:nvSpPr>
        <p:spPr>
          <a:xfrm>
            <a:off x="400314" y="1312920"/>
            <a:ext cx="11383566" cy="456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MX" sz="3400" spc="-1" dirty="0" smtClean="0">
                <a:solidFill>
                  <a:srgbClr val="000000"/>
                </a:solidFill>
                <a:uFill>
                  <a:solidFill>
                    <a:srgbClr val="FFFFFF"/>
                  </a:solidFill>
                </a:uFill>
                <a:latin typeface="Calibri"/>
                <a:ea typeface="Calibri"/>
              </a:rPr>
              <a:t>EL OBJETIVO DE ESTE PROYECTO ES MEJORAR LA CALIDAD DEL AGUA DISTRIBUIDA EN LA LOCALIDAD DE MARCOS PAZ.</a:t>
            </a:r>
          </a:p>
          <a:p>
            <a:pPr algn="ctr"/>
            <a:r>
              <a:rPr lang="es-MX" sz="3400" spc="-1" dirty="0" smtClean="0">
                <a:solidFill>
                  <a:srgbClr val="000000"/>
                </a:solidFill>
                <a:uFill>
                  <a:solidFill>
                    <a:srgbClr val="FFFFFF"/>
                  </a:solidFill>
                </a:uFill>
                <a:latin typeface="Calibri"/>
                <a:ea typeface="Calibri"/>
              </a:rPr>
              <a:t>LA SOLUCIÓN CONSISTE EN LA INSTALACIÓN DE UN SISTEMA DE POTABILIZACIÓN DE AGUA PARA SU POSTERIOR DISTRIBUCIÓN. ESTE SISTEMA ESTARÁ CONSTITUIDO POR UNA PLANTA POTABILIZADORA MODULAR QUE PERMITIRÁ ASEGURAR LA CALIDAD DEL AGUA DISTRIBUIDA EN LA LOCALIDAD DE MARCOS PAZ.</a:t>
            </a:r>
            <a:endParaRPr lang="es-ES" sz="3400" spc="-1" dirty="0">
              <a:solidFill>
                <a:srgbClr val="000000"/>
              </a:solidFill>
              <a:uFill>
                <a:solidFill>
                  <a:srgbClr val="FFFFFF"/>
                </a:solidFill>
              </a:uFill>
              <a:latin typeface="Calibri"/>
              <a:ea typeface="Calibri"/>
            </a:endParaRPr>
          </a:p>
        </p:txBody>
      </p:sp>
    </p:spTree>
    <p:extLst>
      <p:ext uri="{BB962C8B-B14F-4D97-AF65-F5344CB8AC3E}">
        <p14:creationId xmlns:p14="http://schemas.microsoft.com/office/powerpoint/2010/main" val="19045320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3" t="4775" b="3550"/>
          <a:stretch/>
        </p:blipFill>
        <p:spPr>
          <a:xfrm>
            <a:off x="-45720" y="121920"/>
            <a:ext cx="12248796" cy="6690360"/>
          </a:xfrm>
          <a:prstGeom prst="rect">
            <a:avLst/>
          </a:prstGeom>
        </p:spPr>
      </p:pic>
      <p:sp>
        <p:nvSpPr>
          <p:cNvPr id="83" name="CustomShape 1"/>
          <p:cNvSpPr/>
          <p:nvPr/>
        </p:nvSpPr>
        <p:spPr>
          <a:xfrm>
            <a:off x="9746640" y="6274800"/>
            <a:ext cx="116640" cy="116640"/>
          </a:xfrm>
          <a:prstGeom prst="ellipse">
            <a:avLst/>
          </a:prstGeom>
          <a:solidFill>
            <a:srgbClr val="FF0066"/>
          </a:solidFill>
          <a:ln w="28440">
            <a:solidFill>
              <a:schemeClr val="bg1"/>
            </a:solidFill>
            <a:round/>
          </a:ln>
        </p:spPr>
        <p:style>
          <a:lnRef idx="2">
            <a:schemeClr val="accent1">
              <a:shade val="50000"/>
            </a:schemeClr>
          </a:lnRef>
          <a:fillRef idx="1">
            <a:schemeClr val="accent1"/>
          </a:fillRef>
          <a:effectRef idx="0">
            <a:schemeClr val="accent1"/>
          </a:effectRef>
          <a:fontRef idx="minor"/>
        </p:style>
      </p:sp>
      <p:sp>
        <p:nvSpPr>
          <p:cNvPr id="84" name="CustomShape 2"/>
          <p:cNvSpPr/>
          <p:nvPr/>
        </p:nvSpPr>
        <p:spPr>
          <a:xfrm>
            <a:off x="9365040" y="5999400"/>
            <a:ext cx="9039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000" b="1" strike="noStrike" spc="-1">
                <a:solidFill>
                  <a:srgbClr val="FFE101"/>
                </a:solidFill>
                <a:uFill>
                  <a:solidFill>
                    <a:srgbClr val="FFFFFF"/>
                  </a:solidFill>
                </a:uFill>
                <a:latin typeface="Calibri"/>
                <a:ea typeface="DejaVu Sans"/>
              </a:rPr>
              <a:t>VILLA ELIVIRA</a:t>
            </a:r>
            <a:endParaRPr lang="es-ES" sz="1800" b="0" strike="noStrike" spc="-1">
              <a:solidFill>
                <a:srgbClr val="000000"/>
              </a:solidFill>
              <a:uFill>
                <a:solidFill>
                  <a:srgbClr val="FFFFFF"/>
                </a:solidFill>
              </a:uFill>
              <a:latin typeface="Arial"/>
            </a:endParaRPr>
          </a:p>
        </p:txBody>
      </p:sp>
      <p:sp>
        <p:nvSpPr>
          <p:cNvPr id="85" name="CustomShape 3"/>
          <p:cNvSpPr/>
          <p:nvPr/>
        </p:nvSpPr>
        <p:spPr>
          <a:xfrm>
            <a:off x="2969640" y="6503040"/>
            <a:ext cx="6051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s-ES" sz="1000" b="1" strike="noStrike" spc="-1">
                <a:solidFill>
                  <a:srgbClr val="FFE101"/>
                </a:solidFill>
                <a:uFill>
                  <a:solidFill>
                    <a:srgbClr val="FFFFFF"/>
                  </a:solidFill>
                </a:uFill>
                <a:latin typeface="Calibri"/>
                <a:ea typeface="DejaVu Sans"/>
              </a:rPr>
              <a:t>ABASTO</a:t>
            </a:r>
            <a:endParaRPr lang="es-ES" sz="1800" b="0" strike="noStrike" spc="-1">
              <a:solidFill>
                <a:srgbClr val="000000"/>
              </a:solidFill>
              <a:uFill>
                <a:solidFill>
                  <a:srgbClr val="FFFFFF"/>
                </a:solidFill>
              </a:uFill>
              <a:latin typeface="Arial"/>
            </a:endParaRPr>
          </a:p>
        </p:txBody>
      </p:sp>
      <p:sp>
        <p:nvSpPr>
          <p:cNvPr id="86" name="CustomShape 4"/>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87" name="Imagen 132"/>
          <p:cNvPicPr/>
          <p:nvPr/>
        </p:nvPicPr>
        <p:blipFill>
          <a:blip r:embed="rId3"/>
          <a:stretch/>
        </p:blipFill>
        <p:spPr>
          <a:xfrm>
            <a:off x="103320" y="6176160"/>
            <a:ext cx="2786040" cy="606960"/>
          </a:xfrm>
          <a:prstGeom prst="rect">
            <a:avLst/>
          </a:prstGeom>
          <a:ln>
            <a:noFill/>
          </a:ln>
        </p:spPr>
      </p:pic>
      <p:pic>
        <p:nvPicPr>
          <p:cNvPr id="88" name="Imagen 133"/>
          <p:cNvPicPr/>
          <p:nvPr/>
        </p:nvPicPr>
        <p:blipFill>
          <a:blip r:embed="rId4"/>
          <a:stretch/>
        </p:blipFill>
        <p:spPr>
          <a:xfrm>
            <a:off x="9762480" y="6182280"/>
            <a:ext cx="2326680" cy="594360"/>
          </a:xfrm>
          <a:prstGeom prst="rect">
            <a:avLst/>
          </a:prstGeom>
          <a:ln>
            <a:noFill/>
          </a:ln>
        </p:spPr>
      </p:pic>
      <p:pic>
        <p:nvPicPr>
          <p:cNvPr id="89" name="Imagen 118"/>
          <p:cNvPicPr/>
          <p:nvPr/>
        </p:nvPicPr>
        <p:blipFill>
          <a:blip r:embed="rId5"/>
          <a:stretch/>
        </p:blipFill>
        <p:spPr>
          <a:xfrm>
            <a:off x="6869160" y="6289560"/>
            <a:ext cx="1710720" cy="370800"/>
          </a:xfrm>
          <a:prstGeom prst="rect">
            <a:avLst/>
          </a:prstGeom>
          <a:ln>
            <a:noFill/>
          </a:ln>
        </p:spPr>
      </p:pic>
      <p:pic>
        <p:nvPicPr>
          <p:cNvPr id="90" name="Imagen 119"/>
          <p:cNvPicPr/>
          <p:nvPr/>
        </p:nvPicPr>
        <p:blipFill>
          <a:blip r:embed="rId6"/>
          <a:stretch/>
        </p:blipFill>
        <p:spPr>
          <a:xfrm>
            <a:off x="3849120" y="6385680"/>
            <a:ext cx="2916360" cy="183240"/>
          </a:xfrm>
          <a:prstGeom prst="rect">
            <a:avLst/>
          </a:prstGeom>
          <a:ln>
            <a:noFill/>
          </a:ln>
        </p:spPr>
      </p:pic>
      <p:sp>
        <p:nvSpPr>
          <p:cNvPr id="94" name="CustomShape 7"/>
          <p:cNvSpPr/>
          <p:nvPr/>
        </p:nvSpPr>
        <p:spPr>
          <a:xfrm>
            <a:off x="-12600" y="0"/>
            <a:ext cx="122281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95" name="CustomShape 8"/>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a:solidFill>
                  <a:srgbClr val="FFFFFF"/>
                </a:solidFill>
                <a:uFill>
                  <a:solidFill>
                    <a:srgbClr val="FFFFFF"/>
                  </a:solidFill>
                </a:uFill>
                <a:latin typeface="Calibri"/>
              </a:rPr>
              <a:t>PLANTA POTABILIZADORA DE AGUA MARCOS PAZ</a:t>
            </a:r>
            <a:endParaRPr lang="es-MX" sz="4000" b="1" spc="-1" dirty="0">
              <a:solidFill>
                <a:srgbClr val="FFFFFF"/>
              </a:solidFill>
              <a:uFill>
                <a:solidFill>
                  <a:srgbClr val="FFFFFF"/>
                </a:solidFill>
              </a:uFill>
              <a:latin typeface="Calibri"/>
              <a:ea typeface="Calibri"/>
            </a:endParaRPr>
          </a:p>
        </p:txBody>
      </p:sp>
    </p:spTree>
    <p:extLst>
      <p:ext uri="{BB962C8B-B14F-4D97-AF65-F5344CB8AC3E}">
        <p14:creationId xmlns:p14="http://schemas.microsoft.com/office/powerpoint/2010/main" val="11770723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952920" y="1951759"/>
            <a:ext cx="11283120" cy="29163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343080" indent="-342000" algn="just">
              <a:lnSpc>
                <a:spcPct val="200000"/>
              </a:lnSpc>
              <a:buClr>
                <a:srgbClr val="000000"/>
              </a:buClr>
              <a:buFont typeface="Wingdings" charset="2"/>
              <a:buChar char=""/>
            </a:pPr>
            <a:r>
              <a:rPr lang="es-ES" sz="2800" b="1" strike="noStrike" spc="-1" dirty="0" smtClean="0">
                <a:solidFill>
                  <a:srgbClr val="000000"/>
                </a:solidFill>
                <a:uFill>
                  <a:solidFill>
                    <a:srgbClr val="FFFFFF"/>
                  </a:solidFill>
                </a:uFill>
                <a:latin typeface="Calibri"/>
                <a:ea typeface="DejaVu Sans"/>
              </a:rPr>
              <a:t>PLANTA DE TRATAMIENTO DE AGUA MODULAR</a:t>
            </a:r>
          </a:p>
          <a:p>
            <a:pPr marL="1080" algn="just">
              <a:lnSpc>
                <a:spcPct val="200000"/>
              </a:lnSpc>
              <a:buClr>
                <a:srgbClr val="000000"/>
              </a:buClr>
            </a:pPr>
            <a:r>
              <a:rPr lang="es-ES" sz="2800" spc="-1" dirty="0" smtClean="0">
                <a:solidFill>
                  <a:srgbClr val="000000"/>
                </a:solidFill>
                <a:uFill>
                  <a:solidFill>
                    <a:srgbClr val="FFFFFF"/>
                  </a:solidFill>
                </a:uFill>
                <a:latin typeface="Calibri"/>
                <a:ea typeface="DejaVu Sans"/>
              </a:rPr>
              <a:t>CAPACIDAD DE POTABILIZACIÓN 1.000 m3/h</a:t>
            </a:r>
          </a:p>
          <a:p>
            <a:pPr marL="1080" algn="just">
              <a:lnSpc>
                <a:spcPct val="200000"/>
              </a:lnSpc>
              <a:buClr>
                <a:srgbClr val="000000"/>
              </a:buClr>
            </a:pPr>
            <a:r>
              <a:rPr lang="es-ES" sz="2800" strike="noStrike" spc="-1" dirty="0" smtClean="0">
                <a:solidFill>
                  <a:srgbClr val="000000"/>
                </a:solidFill>
                <a:uFill>
                  <a:solidFill>
                    <a:srgbClr val="FFFFFF"/>
                  </a:solidFill>
                </a:uFill>
                <a:latin typeface="Calibri"/>
                <a:ea typeface="DejaVu Sans"/>
              </a:rPr>
              <a:t>4 TRENES DE FLOCULACIÓN/DECANTACIÓN/FILTRACIONES</a:t>
            </a:r>
          </a:p>
          <a:p>
            <a:pPr marL="1080" algn="just">
              <a:lnSpc>
                <a:spcPct val="200000"/>
              </a:lnSpc>
              <a:buClr>
                <a:srgbClr val="000000"/>
              </a:buClr>
            </a:pPr>
            <a:endParaRPr lang="es-ES" sz="1800" b="0" strike="noStrike" spc="-1" dirty="0">
              <a:solidFill>
                <a:srgbClr val="FF0000"/>
              </a:solidFill>
              <a:uFill>
                <a:solidFill>
                  <a:srgbClr val="FFFFFF"/>
                </a:solidFill>
              </a:uFill>
              <a:latin typeface="Arial"/>
            </a:endParaRPr>
          </a:p>
        </p:txBody>
      </p:sp>
      <p:sp>
        <p:nvSpPr>
          <p:cNvPr id="99" name="CustomShape 2"/>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0" name="Imagen 4"/>
          <p:cNvPicPr/>
          <p:nvPr/>
        </p:nvPicPr>
        <p:blipFill>
          <a:blip r:embed="rId2"/>
          <a:stretch/>
        </p:blipFill>
        <p:spPr>
          <a:xfrm>
            <a:off x="103320" y="6176160"/>
            <a:ext cx="2786040" cy="606960"/>
          </a:xfrm>
          <a:prstGeom prst="rect">
            <a:avLst/>
          </a:prstGeom>
          <a:ln>
            <a:noFill/>
          </a:ln>
        </p:spPr>
      </p:pic>
      <p:pic>
        <p:nvPicPr>
          <p:cNvPr id="101" name="Imagen 5"/>
          <p:cNvPicPr/>
          <p:nvPr/>
        </p:nvPicPr>
        <p:blipFill>
          <a:blip r:embed="rId3"/>
          <a:stretch/>
        </p:blipFill>
        <p:spPr>
          <a:xfrm>
            <a:off x="9762480" y="6182280"/>
            <a:ext cx="2326680" cy="594360"/>
          </a:xfrm>
          <a:prstGeom prst="rect">
            <a:avLst/>
          </a:prstGeom>
          <a:ln>
            <a:noFill/>
          </a:ln>
        </p:spPr>
      </p:pic>
      <p:sp>
        <p:nvSpPr>
          <p:cNvPr id="102" name="CustomShape 3"/>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pic>
        <p:nvPicPr>
          <p:cNvPr id="103" name="Imagen 2"/>
          <p:cNvPicPr/>
          <p:nvPr/>
        </p:nvPicPr>
        <p:blipFill>
          <a:blip r:embed="rId4"/>
          <a:stretch/>
        </p:blipFill>
        <p:spPr>
          <a:xfrm>
            <a:off x="6869160" y="6289560"/>
            <a:ext cx="1710720" cy="370800"/>
          </a:xfrm>
          <a:prstGeom prst="rect">
            <a:avLst/>
          </a:prstGeom>
          <a:ln>
            <a:noFill/>
          </a:ln>
        </p:spPr>
      </p:pic>
      <p:pic>
        <p:nvPicPr>
          <p:cNvPr id="104" name="Imagen 6"/>
          <p:cNvPicPr/>
          <p:nvPr/>
        </p:nvPicPr>
        <p:blipFill>
          <a:blip r:embed="rId5"/>
          <a:stretch/>
        </p:blipFill>
        <p:spPr>
          <a:xfrm>
            <a:off x="3849120" y="6385680"/>
            <a:ext cx="2916360" cy="183240"/>
          </a:xfrm>
          <a:prstGeom prst="rect">
            <a:avLst/>
          </a:prstGeom>
          <a:ln>
            <a:noFill/>
          </a:ln>
        </p:spPr>
      </p:pic>
      <p:sp>
        <p:nvSpPr>
          <p:cNvPr id="105" name="CustomShape 4"/>
          <p:cNvSpPr/>
          <p:nvPr/>
        </p:nvSpPr>
        <p:spPr>
          <a:xfrm>
            <a:off x="-552240" y="144000"/>
            <a:ext cx="1286352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Calibri"/>
              </a:rPr>
              <a:t>COMPONENTES DE LA OBR</a:t>
            </a:r>
            <a:r>
              <a:rPr lang="es-ES" sz="3000" b="1" strike="noStrike" spc="-1">
                <a:solidFill>
                  <a:srgbClr val="FFFFFF"/>
                </a:solidFill>
                <a:uFill>
                  <a:solidFill>
                    <a:srgbClr val="FFFFFF"/>
                  </a:solidFill>
                </a:uFill>
                <a:latin typeface="Calibri"/>
                <a:ea typeface="Calibri"/>
              </a:rPr>
              <a:t> </a:t>
            </a:r>
            <a:endParaRPr lang="es-ES" sz="1800" b="0" strike="noStrike" spc="-1">
              <a:solidFill>
                <a:srgbClr val="000000"/>
              </a:solidFill>
              <a:uFill>
                <a:solidFill>
                  <a:srgbClr val="FFFFFF"/>
                </a:solidFill>
              </a:uFill>
              <a:latin typeface="Arial"/>
            </a:endParaRPr>
          </a:p>
        </p:txBody>
      </p:sp>
      <p:sp>
        <p:nvSpPr>
          <p:cNvPr id="106" name="CustomShape 5"/>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07" name="CustomShape 6"/>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a:solidFill>
                  <a:srgbClr val="FFFFFF"/>
                </a:solidFill>
                <a:uFill>
                  <a:solidFill>
                    <a:srgbClr val="FFFFFF"/>
                  </a:solidFill>
                </a:uFill>
                <a:latin typeface="Calibri"/>
              </a:rPr>
              <a:t>PLANTA POTABILIZADORA DE AGUA MARCOS PAZ</a:t>
            </a:r>
            <a:endParaRPr lang="es-MX" sz="4000" b="1" spc="-1" dirty="0">
              <a:solidFill>
                <a:srgbClr val="FFFFFF"/>
              </a:solidFill>
              <a:uFill>
                <a:solidFill>
                  <a:srgbClr val="FFFFFF"/>
                </a:solidFill>
              </a:uFill>
              <a:latin typeface="Calibri"/>
              <a:ea typeface="Calibri"/>
            </a:endParaRPr>
          </a:p>
        </p:txBody>
      </p:sp>
    </p:spTree>
    <p:extLst>
      <p:ext uri="{BB962C8B-B14F-4D97-AF65-F5344CB8AC3E}">
        <p14:creationId xmlns:p14="http://schemas.microsoft.com/office/powerpoint/2010/main" val="26473261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9" name="Imagen 4"/>
          <p:cNvPicPr/>
          <p:nvPr/>
        </p:nvPicPr>
        <p:blipFill>
          <a:blip r:embed="rId2"/>
          <a:stretch/>
        </p:blipFill>
        <p:spPr>
          <a:xfrm>
            <a:off x="103320" y="6176160"/>
            <a:ext cx="2786040" cy="606960"/>
          </a:xfrm>
          <a:prstGeom prst="rect">
            <a:avLst/>
          </a:prstGeom>
          <a:ln>
            <a:noFill/>
          </a:ln>
        </p:spPr>
      </p:pic>
      <p:pic>
        <p:nvPicPr>
          <p:cNvPr id="110" name="Imagen 5"/>
          <p:cNvPicPr/>
          <p:nvPr/>
        </p:nvPicPr>
        <p:blipFill>
          <a:blip r:embed="rId3"/>
          <a:stretch/>
        </p:blipFill>
        <p:spPr>
          <a:xfrm>
            <a:off x="9762480" y="6182280"/>
            <a:ext cx="2326680" cy="594360"/>
          </a:xfrm>
          <a:prstGeom prst="rect">
            <a:avLst/>
          </a:prstGeom>
          <a:ln>
            <a:noFill/>
          </a:ln>
        </p:spPr>
      </p:pic>
      <p:sp>
        <p:nvSpPr>
          <p:cNvPr id="111" name="CustomShape 2"/>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sp>
        <p:nvSpPr>
          <p:cNvPr id="112" name="CustomShape 3"/>
          <p:cNvSpPr/>
          <p:nvPr/>
        </p:nvSpPr>
        <p:spPr>
          <a:xfrm>
            <a:off x="1026000" y="1556280"/>
            <a:ext cx="10565280" cy="295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Población beneficiada: </a:t>
            </a:r>
            <a:r>
              <a:rPr lang="es-ES" sz="2800" spc="-1" dirty="0">
                <a:uFill>
                  <a:solidFill>
                    <a:srgbClr val="FFFFFF"/>
                  </a:solidFill>
                </a:uFill>
                <a:latin typeface="Calibri Light"/>
              </a:rPr>
              <a:t>50.460</a:t>
            </a:r>
            <a:r>
              <a:rPr lang="es-ES" sz="2800" b="0" strike="noStrike" spc="-1" dirty="0" smtClean="0">
                <a:uFill>
                  <a:solidFill>
                    <a:srgbClr val="FFFFFF"/>
                  </a:solidFill>
                </a:uFill>
                <a:latin typeface="Calibri Light"/>
                <a:ea typeface="DejaVu Sans"/>
              </a:rPr>
              <a:t> </a:t>
            </a:r>
            <a:r>
              <a:rPr lang="es-ES" sz="2800" b="0" strike="noStrike" spc="-1" dirty="0">
                <a:uFill>
                  <a:solidFill>
                    <a:srgbClr val="FFFFFF"/>
                  </a:solidFill>
                </a:uFill>
                <a:latin typeface="Calibri Light"/>
                <a:ea typeface="DejaVu Sans"/>
              </a:rPr>
              <a:t>hab.</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Plazo: </a:t>
            </a:r>
            <a:r>
              <a:rPr lang="es-ES" sz="2800" b="0" strike="noStrike" spc="-1" dirty="0" smtClean="0">
                <a:uFill>
                  <a:solidFill>
                    <a:srgbClr val="FFFFFF"/>
                  </a:solidFill>
                </a:uFill>
                <a:latin typeface="Calibri Light"/>
                <a:ea typeface="DejaVu Sans"/>
              </a:rPr>
              <a:t>720 </a:t>
            </a:r>
            <a:r>
              <a:rPr lang="es-ES" sz="2800" b="0" strike="noStrike" spc="-1" dirty="0">
                <a:uFill>
                  <a:solidFill>
                    <a:srgbClr val="FFFFFF"/>
                  </a:solidFill>
                </a:uFill>
                <a:latin typeface="Calibri Light"/>
                <a:ea typeface="DejaVu Sans"/>
              </a:rPr>
              <a:t>días </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Financiamiento: </a:t>
            </a:r>
            <a:r>
              <a:rPr lang="es-ES" sz="2800" spc="-1" dirty="0">
                <a:uFill>
                  <a:solidFill>
                    <a:srgbClr val="FFFFFF"/>
                  </a:solidFill>
                </a:uFill>
                <a:latin typeface="Calibri Light"/>
              </a:rPr>
              <a:t>Banco Interamericano de Desarrollo (BID)</a:t>
            </a:r>
            <a:endParaRPr lang="es-ES" sz="2800" spc="-1" dirty="0">
              <a:uFill>
                <a:solidFill>
                  <a:srgbClr val="FFFFFF"/>
                </a:solidFill>
              </a:uFill>
            </a:endParaRPr>
          </a:p>
          <a:p>
            <a:pPr marL="457560" indent="-456120">
              <a:lnSpc>
                <a:spcPct val="150000"/>
              </a:lnSpc>
              <a:buClr>
                <a:srgbClr val="2AAEC0"/>
              </a:buClr>
              <a:buFont typeface="Wingdings" charset="2"/>
              <a:buChar char=""/>
            </a:pPr>
            <a:r>
              <a:rPr lang="es-ES" sz="2800" b="0" strike="noStrike" spc="-1" dirty="0" smtClean="0">
                <a:solidFill>
                  <a:srgbClr val="000000"/>
                </a:solidFill>
                <a:uFill>
                  <a:solidFill>
                    <a:srgbClr val="FFFFFF"/>
                  </a:solidFill>
                </a:uFill>
                <a:latin typeface="Calibri Light"/>
                <a:ea typeface="DejaVu Sans"/>
              </a:rPr>
              <a:t>Operador</a:t>
            </a:r>
            <a:r>
              <a:rPr lang="es-ES" sz="2800" b="0" strike="noStrike" spc="-1" dirty="0">
                <a:solidFill>
                  <a:srgbClr val="000000"/>
                </a:solidFill>
                <a:uFill>
                  <a:solidFill>
                    <a:srgbClr val="FFFFFF"/>
                  </a:solidFill>
                </a:uFill>
                <a:latin typeface="Calibri Light"/>
                <a:ea typeface="DejaVu Sans"/>
              </a:rPr>
              <a:t>: Aguas Bonaerenses S.A. (ABSA)</a:t>
            </a:r>
            <a:endParaRPr lang="es-ES" sz="1800" b="0" strike="noStrike" spc="-1" dirty="0">
              <a:solidFill>
                <a:srgbClr val="000000"/>
              </a:solidFill>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solidFill>
                  <a:srgbClr val="000000"/>
                </a:solidFill>
                <a:uFill>
                  <a:solidFill>
                    <a:srgbClr val="FFFFFF"/>
                  </a:solidFill>
                </a:uFill>
                <a:latin typeface="Calibri Light"/>
                <a:ea typeface="DejaVu Sans"/>
              </a:rPr>
              <a:t>Organismo Ejecutor: Dirección Provincial de Agua y Cloacas (</a:t>
            </a:r>
            <a:r>
              <a:rPr lang="es-ES" sz="2800" b="0" strike="noStrike" spc="-1" dirty="0" err="1">
                <a:solidFill>
                  <a:srgbClr val="000000"/>
                </a:solidFill>
                <a:uFill>
                  <a:solidFill>
                    <a:srgbClr val="FFFFFF"/>
                  </a:solidFill>
                </a:uFill>
                <a:latin typeface="Calibri Light"/>
                <a:ea typeface="DejaVu Sans"/>
              </a:rPr>
              <a:t>DiPAC</a:t>
            </a:r>
            <a:r>
              <a:rPr lang="es-ES" sz="2800" b="0" strike="noStrike" spc="-1" dirty="0">
                <a:solidFill>
                  <a:srgbClr val="000000"/>
                </a:solidFill>
                <a:uFill>
                  <a:solidFill>
                    <a:srgbClr val="FFFFFF"/>
                  </a:solidFill>
                </a:uFill>
                <a:latin typeface="Calibri Light"/>
                <a:ea typeface="DejaVu Sans"/>
              </a:rPr>
              <a:t>)</a:t>
            </a:r>
            <a:endParaRPr lang="es-ES" sz="1800" b="0" strike="noStrike" spc="-1" dirty="0">
              <a:solidFill>
                <a:srgbClr val="000000"/>
              </a:solidFill>
              <a:uFill>
                <a:solidFill>
                  <a:srgbClr val="FFFFFF"/>
                </a:solidFill>
              </a:uFill>
              <a:latin typeface="Arial"/>
            </a:endParaRPr>
          </a:p>
        </p:txBody>
      </p:sp>
      <p:sp>
        <p:nvSpPr>
          <p:cNvPr id="113" name="CustomShape 4"/>
          <p:cNvSpPr/>
          <p:nvPr/>
        </p:nvSpPr>
        <p:spPr>
          <a:xfrm>
            <a:off x="2451600" y="4752000"/>
            <a:ext cx="6896880" cy="75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360" algn="ctr">
              <a:lnSpc>
                <a:spcPct val="100000"/>
              </a:lnSpc>
            </a:pPr>
            <a:r>
              <a:rPr lang="es-ES" sz="2800" b="1" strike="noStrike" spc="-1" dirty="0">
                <a:solidFill>
                  <a:srgbClr val="000000"/>
                </a:solidFill>
                <a:uFill>
                  <a:solidFill>
                    <a:srgbClr val="FFFFFF"/>
                  </a:solidFill>
                </a:uFill>
                <a:latin typeface="Calibri Light"/>
                <a:ea typeface="DejaVu Sans"/>
              </a:rPr>
              <a:t>Presupuesto: </a:t>
            </a:r>
            <a:r>
              <a:rPr lang="es-ES" sz="2800" b="1" strike="noStrike" spc="-1" dirty="0">
                <a:uFill>
                  <a:solidFill>
                    <a:srgbClr val="FFFFFF"/>
                  </a:solidFill>
                </a:uFill>
                <a:latin typeface="Calibri Light"/>
                <a:ea typeface="DejaVu Sans"/>
              </a:rPr>
              <a:t>$ </a:t>
            </a:r>
            <a:r>
              <a:rPr lang="es-ES" sz="2800" b="1" spc="-1" dirty="0" smtClean="0">
                <a:uFill>
                  <a:solidFill>
                    <a:srgbClr val="FFFFFF"/>
                  </a:solidFill>
                </a:uFill>
                <a:latin typeface="Calibri Light"/>
              </a:rPr>
              <a:t>878.309.899,75</a:t>
            </a:r>
            <a:endParaRPr lang="es-ES" sz="1800" b="0" strike="noStrike" spc="-1" dirty="0">
              <a:uFill>
                <a:solidFill>
                  <a:srgbClr val="FFFFFF"/>
                </a:solidFill>
              </a:uFill>
              <a:latin typeface="Arial"/>
            </a:endParaRPr>
          </a:p>
        </p:txBody>
      </p:sp>
      <p:pic>
        <p:nvPicPr>
          <p:cNvPr id="114" name="Imagen 10"/>
          <p:cNvPicPr/>
          <p:nvPr/>
        </p:nvPicPr>
        <p:blipFill>
          <a:blip r:embed="rId4"/>
          <a:stretch/>
        </p:blipFill>
        <p:spPr>
          <a:xfrm>
            <a:off x="6869160" y="6289560"/>
            <a:ext cx="1710720" cy="370800"/>
          </a:xfrm>
          <a:prstGeom prst="rect">
            <a:avLst/>
          </a:prstGeom>
          <a:ln>
            <a:noFill/>
          </a:ln>
        </p:spPr>
      </p:pic>
      <p:pic>
        <p:nvPicPr>
          <p:cNvPr id="115" name="Imagen 11"/>
          <p:cNvPicPr/>
          <p:nvPr/>
        </p:nvPicPr>
        <p:blipFill>
          <a:blip r:embed="rId5"/>
          <a:stretch/>
        </p:blipFill>
        <p:spPr>
          <a:xfrm>
            <a:off x="3849120" y="6385680"/>
            <a:ext cx="2916360" cy="183240"/>
          </a:xfrm>
          <a:prstGeom prst="rect">
            <a:avLst/>
          </a:prstGeom>
          <a:ln>
            <a:noFill/>
          </a:ln>
        </p:spPr>
      </p:pic>
      <p:sp>
        <p:nvSpPr>
          <p:cNvPr id="116" name="CustomShape 5"/>
          <p:cNvSpPr/>
          <p:nvPr/>
        </p:nvSpPr>
        <p:spPr>
          <a:xfrm>
            <a:off x="5058000" y="106200"/>
            <a:ext cx="168408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DATO</a:t>
            </a:r>
            <a:endParaRPr lang="es-ES" sz="1800" b="0" strike="noStrike" spc="-1">
              <a:solidFill>
                <a:srgbClr val="000000"/>
              </a:solidFill>
              <a:uFill>
                <a:solidFill>
                  <a:srgbClr val="FFFFFF"/>
                </a:solidFill>
              </a:uFill>
              <a:latin typeface="Arial"/>
            </a:endParaRPr>
          </a:p>
        </p:txBody>
      </p:sp>
      <p:sp>
        <p:nvSpPr>
          <p:cNvPr id="117" name="CustomShape 6"/>
          <p:cNvSpPr/>
          <p:nvPr/>
        </p:nvSpPr>
        <p:spPr>
          <a:xfrm>
            <a:off x="407520" y="1020960"/>
            <a:ext cx="11579760" cy="534600"/>
          </a:xfrm>
          <a:prstGeom prst="rect">
            <a:avLst/>
          </a:prstGeom>
          <a:noFill/>
          <a:ln>
            <a:noFill/>
          </a:ln>
        </p:spPr>
        <p:style>
          <a:lnRef idx="0">
            <a:scrgbClr r="0" g="0" b="0"/>
          </a:lnRef>
          <a:fillRef idx="0">
            <a:scrgbClr r="0" g="0" b="0"/>
          </a:fillRef>
          <a:effectRef idx="0">
            <a:scrgbClr r="0" g="0" b="0"/>
          </a:effectRef>
          <a:fontRef idx="minor"/>
        </p:style>
      </p:sp>
      <p:sp>
        <p:nvSpPr>
          <p:cNvPr id="118" name="CustomShape 7"/>
          <p:cNvSpPr/>
          <p:nvPr/>
        </p:nvSpPr>
        <p:spPr>
          <a:xfrm>
            <a:off x="3215520" y="4896360"/>
            <a:ext cx="5364360" cy="718920"/>
          </a:xfrm>
          <a:prstGeom prst="rect">
            <a:avLst/>
          </a:prstGeom>
          <a:noFill/>
          <a:ln>
            <a:solidFill>
              <a:srgbClr val="00B0F0"/>
            </a:solidFill>
            <a:round/>
          </a:ln>
        </p:spPr>
        <p:style>
          <a:lnRef idx="2">
            <a:schemeClr val="accent1">
              <a:shade val="50000"/>
            </a:schemeClr>
          </a:lnRef>
          <a:fillRef idx="1">
            <a:schemeClr val="accent1"/>
          </a:fillRef>
          <a:effectRef idx="0">
            <a:schemeClr val="accent1"/>
          </a:effectRef>
          <a:fontRef idx="minor"/>
        </p:style>
      </p:sp>
      <p:sp>
        <p:nvSpPr>
          <p:cNvPr id="119" name="CustomShape 8"/>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20" name="CustomShape 9"/>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a:solidFill>
                  <a:srgbClr val="FFFFFF"/>
                </a:solidFill>
                <a:uFill>
                  <a:solidFill>
                    <a:srgbClr val="FFFFFF"/>
                  </a:solidFill>
                </a:uFill>
                <a:latin typeface="Calibri"/>
              </a:rPr>
              <a:t>PLANTA POTABILIZADORA DE AGUA MARCOS PAZ</a:t>
            </a:r>
            <a:endParaRPr lang="es-MX" sz="4000" b="1" spc="-1" dirty="0">
              <a:solidFill>
                <a:srgbClr val="FFFFFF"/>
              </a:solidFill>
              <a:uFill>
                <a:solidFill>
                  <a:srgbClr val="FFFFFF"/>
                </a:solidFill>
              </a:uFill>
              <a:latin typeface="Calibri"/>
              <a:ea typeface="Calibri"/>
            </a:endParaRPr>
          </a:p>
        </p:txBody>
      </p:sp>
    </p:spTree>
    <p:extLst>
      <p:ext uri="{BB962C8B-B14F-4D97-AF65-F5344CB8AC3E}">
        <p14:creationId xmlns:p14="http://schemas.microsoft.com/office/powerpoint/2010/main" val="1942385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34"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35" name="Imagen 132"/>
          <p:cNvPicPr/>
          <p:nvPr/>
        </p:nvPicPr>
        <p:blipFill>
          <a:blip r:embed="rId2"/>
          <a:stretch/>
        </p:blipFill>
        <p:spPr>
          <a:xfrm>
            <a:off x="103320" y="6176160"/>
            <a:ext cx="2784960" cy="605880"/>
          </a:xfrm>
          <a:prstGeom prst="rect">
            <a:avLst/>
          </a:prstGeom>
          <a:ln>
            <a:noFill/>
          </a:ln>
        </p:spPr>
      </p:pic>
      <p:pic>
        <p:nvPicPr>
          <p:cNvPr id="136" name="Imagen 133"/>
          <p:cNvPicPr/>
          <p:nvPr/>
        </p:nvPicPr>
        <p:blipFill>
          <a:blip r:embed="rId3"/>
          <a:stretch/>
        </p:blipFill>
        <p:spPr>
          <a:xfrm>
            <a:off x="9762480" y="6182280"/>
            <a:ext cx="2325600" cy="593280"/>
          </a:xfrm>
          <a:prstGeom prst="rect">
            <a:avLst/>
          </a:prstGeom>
          <a:ln>
            <a:noFill/>
          </a:ln>
        </p:spPr>
      </p:pic>
      <p:pic>
        <p:nvPicPr>
          <p:cNvPr id="137" name="Imagen 118"/>
          <p:cNvPicPr/>
          <p:nvPr/>
        </p:nvPicPr>
        <p:blipFill>
          <a:blip r:embed="rId4"/>
          <a:stretch/>
        </p:blipFill>
        <p:spPr>
          <a:xfrm>
            <a:off x="6869160" y="6289560"/>
            <a:ext cx="1709640" cy="369720"/>
          </a:xfrm>
          <a:prstGeom prst="rect">
            <a:avLst/>
          </a:prstGeom>
          <a:ln>
            <a:noFill/>
          </a:ln>
        </p:spPr>
      </p:pic>
      <p:pic>
        <p:nvPicPr>
          <p:cNvPr id="138" name="Imagen 119"/>
          <p:cNvPicPr/>
          <p:nvPr/>
        </p:nvPicPr>
        <p:blipFill>
          <a:blip r:embed="rId5"/>
          <a:stretch/>
        </p:blipFill>
        <p:spPr>
          <a:xfrm>
            <a:off x="3849120" y="6385680"/>
            <a:ext cx="2915280" cy="182160"/>
          </a:xfrm>
          <a:prstGeom prst="rect">
            <a:avLst/>
          </a:prstGeom>
          <a:ln>
            <a:noFill/>
          </a:ln>
        </p:spPr>
      </p:pic>
      <p:sp>
        <p:nvSpPr>
          <p:cNvPr id="139" name="CustomShape 3"/>
          <p:cNvSpPr/>
          <p:nvPr/>
        </p:nvSpPr>
        <p:spPr>
          <a:xfrm>
            <a:off x="321840" y="1176120"/>
            <a:ext cx="11571120" cy="490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Sans-Serif"/>
              <a:buChar char="•"/>
            </a:pPr>
            <a:r>
              <a:rPr lang="es-ES" sz="1800" b="0" strike="noStrike" spc="-1" dirty="0">
                <a:solidFill>
                  <a:srgbClr val="000000"/>
                </a:solidFill>
                <a:uFill>
                  <a:solidFill>
                    <a:srgbClr val="FFFFFF"/>
                  </a:solidFill>
                </a:uFill>
                <a:latin typeface="Calibri"/>
                <a:ea typeface="Calibri"/>
                <a:cs typeface="Calibri"/>
              </a:rPr>
              <a:t>La obra trae beneficios para la población </a:t>
            </a:r>
            <a:r>
              <a:rPr lang="es-ES" spc="-1" dirty="0">
                <a:solidFill>
                  <a:srgbClr val="000000"/>
                </a:solidFill>
                <a:uFill>
                  <a:solidFill>
                    <a:srgbClr val="FFFFFF"/>
                  </a:solidFill>
                </a:uFill>
                <a:latin typeface="Calibri"/>
                <a:ea typeface="Calibri"/>
                <a:cs typeface="Calibri"/>
              </a:rPr>
              <a:t>debido a </a:t>
            </a:r>
            <a:r>
              <a:rPr lang="es-ES" sz="1800" b="0" strike="noStrike" spc="-1" dirty="0">
                <a:solidFill>
                  <a:srgbClr val="000000"/>
                </a:solidFill>
                <a:uFill>
                  <a:solidFill>
                    <a:srgbClr val="FFFFFF"/>
                  </a:solidFill>
                </a:uFill>
                <a:latin typeface="Calibri"/>
                <a:ea typeface="Calibri"/>
                <a:cs typeface="Calibri"/>
              </a:rPr>
              <a:t>la </a:t>
            </a:r>
            <a:r>
              <a:rPr lang="es-ES" spc="-1" dirty="0">
                <a:solidFill>
                  <a:srgbClr val="000000"/>
                </a:solidFill>
                <a:uFill>
                  <a:solidFill>
                    <a:srgbClr val="FFFFFF"/>
                  </a:solidFill>
                </a:uFill>
                <a:latin typeface="Calibri"/>
                <a:ea typeface="Calibri"/>
                <a:cs typeface="Calibri"/>
              </a:rPr>
              <a:t>mejora en la calidad de agua de consumo para regiones que cuentan con baja calidad de agua por presencia de Arsénico y Flúor. </a:t>
            </a:r>
            <a:endParaRPr lang="es-AR" spc="-1" dirty="0">
              <a:solidFill>
                <a:srgbClr val="000000"/>
              </a:solidFill>
              <a:uFill>
                <a:solidFill>
                  <a:srgbClr val="FFFFFF"/>
                </a:solidFill>
              </a:uFill>
              <a:latin typeface="Arial"/>
              <a:ea typeface="Calibri"/>
              <a:cs typeface="Calibri"/>
            </a:endParaRPr>
          </a:p>
          <a:p>
            <a:pPr marL="285750" indent="-285115" algn="just">
              <a:lnSpc>
                <a:spcPct val="107000"/>
              </a:lnSpc>
              <a:buClr>
                <a:srgbClr val="000000"/>
              </a:buClr>
              <a:buFont typeface="Arial,Sans-Serif"/>
              <a:buChar char="•"/>
            </a:pPr>
            <a:r>
              <a:rPr lang="es-AR" spc="-1" dirty="0">
                <a:solidFill>
                  <a:srgbClr val="000000"/>
                </a:solidFill>
                <a:uFill>
                  <a:solidFill>
                    <a:srgbClr val="FFFFFF"/>
                  </a:solidFill>
                </a:uFill>
                <a:latin typeface="Calibri"/>
                <a:ea typeface="Calibri"/>
                <a:cs typeface="Calibri"/>
              </a:rPr>
              <a:t>Las actividades previstas </a:t>
            </a:r>
            <a:r>
              <a:rPr lang="es-AR" sz="1800" b="0" strike="noStrike" spc="-1" dirty="0">
                <a:solidFill>
                  <a:srgbClr val="000000"/>
                </a:solidFill>
                <a:uFill>
                  <a:solidFill>
                    <a:srgbClr val="FFFFFF"/>
                  </a:solidFill>
                </a:uFill>
                <a:latin typeface="Calibri"/>
                <a:ea typeface="Calibri"/>
                <a:cs typeface="Calibri"/>
              </a:rPr>
              <a:t>en </a:t>
            </a:r>
            <a:r>
              <a:rPr lang="es-AR" spc="-1" dirty="0">
                <a:solidFill>
                  <a:srgbClr val="000000"/>
                </a:solidFill>
                <a:uFill>
                  <a:solidFill>
                    <a:srgbClr val="FFFFFF"/>
                  </a:solidFill>
                </a:uFill>
                <a:latin typeface="Calibri"/>
                <a:ea typeface="Calibri"/>
                <a:cs typeface="Calibri"/>
              </a:rPr>
              <a:t>la fase constructiva requerirán </a:t>
            </a:r>
            <a:r>
              <a:rPr lang="es-AR" sz="1800" b="0" strike="noStrike" spc="-1" dirty="0">
                <a:solidFill>
                  <a:srgbClr val="000000"/>
                </a:solidFill>
                <a:uFill>
                  <a:solidFill>
                    <a:srgbClr val="FFFFFF"/>
                  </a:solidFill>
                </a:uFill>
                <a:latin typeface="Calibri"/>
                <a:ea typeface="Calibri"/>
                <a:cs typeface="Calibri"/>
              </a:rPr>
              <a:t>mano de obra </a:t>
            </a:r>
            <a:r>
              <a:rPr lang="es-AR" spc="-1" dirty="0">
                <a:solidFill>
                  <a:srgbClr val="000000"/>
                </a:solidFill>
                <a:uFill>
                  <a:solidFill>
                    <a:srgbClr val="FFFFFF"/>
                  </a:solidFill>
                </a:uFill>
                <a:latin typeface="Calibri"/>
                <a:ea typeface="Calibri"/>
                <a:cs typeface="Calibri"/>
              </a:rPr>
              <a:t>– calificada y no </a:t>
            </a:r>
            <a:r>
              <a:rPr lang="es-AR" sz="1800" b="0" strike="noStrike" spc="-1" dirty="0">
                <a:solidFill>
                  <a:srgbClr val="000000"/>
                </a:solidFill>
                <a:uFill>
                  <a:solidFill>
                    <a:srgbClr val="FFFFFF"/>
                  </a:solidFill>
                </a:uFill>
                <a:latin typeface="Calibri"/>
                <a:ea typeface="Calibri"/>
                <a:cs typeface="Calibri"/>
              </a:rPr>
              <a:t>calificada</a:t>
            </a:r>
            <a:r>
              <a:rPr lang="es-AR" spc="-1" dirty="0">
                <a:solidFill>
                  <a:srgbClr val="000000"/>
                </a:solidFill>
                <a:uFill>
                  <a:solidFill>
                    <a:srgbClr val="FFFFFF"/>
                  </a:solidFill>
                </a:uFill>
                <a:latin typeface="Calibri"/>
                <a:ea typeface="Calibri"/>
                <a:cs typeface="Calibri"/>
              </a:rPr>
              <a:t> – y adquisición de materiales y servicios de construcción. Esto producirá </a:t>
            </a:r>
            <a:r>
              <a:rPr lang="es-AR" sz="1800" b="0" strike="noStrike" spc="-1" dirty="0">
                <a:solidFill>
                  <a:srgbClr val="000000"/>
                </a:solidFill>
                <a:uFill>
                  <a:solidFill>
                    <a:srgbClr val="FFFFFF"/>
                  </a:solidFill>
                </a:uFill>
                <a:latin typeface="Calibri"/>
                <a:ea typeface="Calibri"/>
                <a:cs typeface="Calibri"/>
              </a:rPr>
              <a:t>un impacto positivo en </a:t>
            </a:r>
            <a:r>
              <a:rPr lang="es-AR" spc="-1" dirty="0">
                <a:solidFill>
                  <a:srgbClr val="000000"/>
                </a:solidFill>
                <a:uFill>
                  <a:solidFill>
                    <a:srgbClr val="FFFFFF"/>
                  </a:solidFill>
                </a:uFill>
                <a:latin typeface="Calibri"/>
                <a:ea typeface="Calibri"/>
                <a:cs typeface="Calibri"/>
              </a:rPr>
              <a:t>la generación </a:t>
            </a:r>
            <a:r>
              <a:rPr lang="es-AR" sz="1800" b="0" strike="noStrike" spc="-1" dirty="0">
                <a:solidFill>
                  <a:srgbClr val="000000"/>
                </a:solidFill>
                <a:uFill>
                  <a:solidFill>
                    <a:srgbClr val="FFFFFF"/>
                  </a:solidFill>
                </a:uFill>
                <a:latin typeface="Calibri"/>
                <a:ea typeface="Calibri"/>
                <a:cs typeface="Calibri"/>
              </a:rPr>
              <a:t>de </a:t>
            </a:r>
            <a:r>
              <a:rPr lang="es-AR" spc="-1" dirty="0">
                <a:solidFill>
                  <a:srgbClr val="000000"/>
                </a:solidFill>
                <a:uFill>
                  <a:solidFill>
                    <a:srgbClr val="FFFFFF"/>
                  </a:solidFill>
                </a:uFill>
                <a:latin typeface="Calibri"/>
                <a:ea typeface="Calibri"/>
                <a:cs typeface="Calibri"/>
              </a:rPr>
              <a:t>empleo, y </a:t>
            </a:r>
            <a:r>
              <a:rPr lang="es-AR" sz="1800" b="0" strike="noStrike" spc="-1" dirty="0">
                <a:solidFill>
                  <a:srgbClr val="000000"/>
                </a:solidFill>
                <a:uFill>
                  <a:solidFill>
                    <a:srgbClr val="FFFFFF"/>
                  </a:solidFill>
                </a:uFill>
                <a:latin typeface="Calibri"/>
                <a:ea typeface="Calibri"/>
                <a:cs typeface="Calibri"/>
              </a:rPr>
              <a:t>en</a:t>
            </a:r>
            <a:r>
              <a:rPr lang="es-AR" spc="-1" dirty="0">
                <a:solidFill>
                  <a:srgbClr val="000000"/>
                </a:solidFill>
                <a:uFill>
                  <a:solidFill>
                    <a:srgbClr val="FFFFFF"/>
                  </a:solidFill>
                </a:uFill>
                <a:latin typeface="Calibri"/>
                <a:ea typeface="Calibri"/>
                <a:cs typeface="Calibri"/>
              </a:rPr>
              <a:t> la dinamización de la actividad de comercio de bienes y servicios. En particular</a:t>
            </a:r>
            <a:r>
              <a:rPr lang="es-AR" sz="1800" b="0" strike="noStrike" spc="-1" dirty="0">
                <a:solidFill>
                  <a:srgbClr val="000000"/>
                </a:solidFill>
                <a:uFill>
                  <a:solidFill>
                    <a:srgbClr val="FFFFFF"/>
                  </a:solidFill>
                </a:uFill>
                <a:latin typeface="Calibri"/>
                <a:ea typeface="Calibri"/>
                <a:cs typeface="Calibri"/>
              </a:rPr>
              <a:t>, </a:t>
            </a:r>
            <a:r>
              <a:rPr lang="es-AR" spc="-1" dirty="0">
                <a:solidFill>
                  <a:srgbClr val="000000"/>
                </a:solidFill>
                <a:uFill>
                  <a:solidFill>
                    <a:srgbClr val="FFFFFF"/>
                  </a:solidFill>
                </a:uFill>
                <a:latin typeface="Calibri"/>
                <a:ea typeface="Calibri"/>
                <a:cs typeface="Calibri"/>
              </a:rPr>
              <a:t>los rubros que se beneficiarán incluyen aquellos ligados a la venta </a:t>
            </a:r>
            <a:r>
              <a:rPr lang="es-AR" sz="1800" b="0" strike="noStrike" spc="-1" dirty="0">
                <a:solidFill>
                  <a:srgbClr val="000000"/>
                </a:solidFill>
                <a:uFill>
                  <a:solidFill>
                    <a:srgbClr val="FFFFFF"/>
                  </a:solidFill>
                </a:uFill>
                <a:latin typeface="Calibri"/>
                <a:ea typeface="Calibri"/>
                <a:cs typeface="Calibri"/>
              </a:rPr>
              <a:t>de insumos</a:t>
            </a:r>
            <a:r>
              <a:rPr lang="es-AR" spc="-1" dirty="0">
                <a:solidFill>
                  <a:srgbClr val="000000"/>
                </a:solidFill>
                <a:uFill>
                  <a:solidFill>
                    <a:srgbClr val="FFFFFF"/>
                  </a:solidFill>
                </a:uFill>
                <a:latin typeface="Calibri"/>
                <a:ea typeface="Calibri"/>
                <a:cs typeface="Calibri"/>
              </a:rPr>
              <a:t> y materiales de construcción, equipamientos, vehículos, maquinaria, repuestos y accesorios, servicios mecánicos, combustibles, logística</a:t>
            </a:r>
            <a:r>
              <a:rPr lang="es-AR" sz="1800" b="0" strike="noStrike" spc="-1" dirty="0">
                <a:solidFill>
                  <a:srgbClr val="000000"/>
                </a:solidFill>
                <a:uFill>
                  <a:solidFill>
                    <a:srgbClr val="FFFFFF"/>
                  </a:solidFill>
                </a:uFill>
                <a:latin typeface="Calibri"/>
                <a:ea typeface="Calibri"/>
                <a:cs typeface="Calibri"/>
              </a:rPr>
              <a:t>, y </a:t>
            </a:r>
            <a:r>
              <a:rPr lang="es-AR" spc="-1" dirty="0">
                <a:solidFill>
                  <a:srgbClr val="000000"/>
                </a:solidFill>
                <a:uFill>
                  <a:solidFill>
                    <a:srgbClr val="FFFFFF"/>
                  </a:solidFill>
                </a:uFill>
                <a:latin typeface="Calibri"/>
                <a:ea typeface="Calibri"/>
                <a:cs typeface="Calibri"/>
              </a:rPr>
              <a:t>alimentación, entre otros</a:t>
            </a:r>
            <a:r>
              <a:rPr lang="es-AR" sz="1800" b="0" strike="noStrike" spc="-1" dirty="0">
                <a:solidFill>
                  <a:srgbClr val="000000"/>
                </a:solidFill>
                <a:uFill>
                  <a:solidFill>
                    <a:srgbClr val="FFFFFF"/>
                  </a:solidFill>
                </a:uFill>
                <a:latin typeface="Calibri"/>
                <a:ea typeface="Calibri"/>
                <a:cs typeface="Calibri"/>
              </a:rPr>
              <a:t>.</a:t>
            </a:r>
            <a:endParaRPr lang="es-AR" sz="1800" b="0" strike="noStrike" spc="-1">
              <a:uFill>
                <a:solidFill>
                  <a:srgbClr val="FFFFFF"/>
                </a:solidFill>
              </a:uFill>
              <a:ea typeface="+mn-lt"/>
              <a:cs typeface="Calibri"/>
            </a:endParaRPr>
          </a:p>
          <a:p>
            <a:pPr marL="285750" indent="-285115" algn="just">
              <a:lnSpc>
                <a:spcPct val="107000"/>
              </a:lnSpc>
              <a:buFont typeface="Arial,Sans-Serif"/>
              <a:buChar char="•"/>
            </a:pPr>
            <a:r>
              <a:rPr lang="es-ES" sz="1800" b="0" strike="noStrike" spc="-1" dirty="0">
                <a:solidFill>
                  <a:srgbClr val="000000"/>
                </a:solidFill>
                <a:uFill>
                  <a:solidFill>
                    <a:srgbClr val="FFFFFF"/>
                  </a:solidFill>
                </a:uFill>
                <a:latin typeface="Calibri"/>
                <a:ea typeface="Calibri"/>
                <a:cs typeface="Calibri"/>
              </a:rPr>
              <a:t>El desarrollo sectorial y bienestar social de grupos familiares dentro de la zona se verán beneficiados por la realización y</a:t>
            </a:r>
            <a:r>
              <a:rPr lang="es-ES" spc="-1" dirty="0">
                <a:solidFill>
                  <a:srgbClr val="000000"/>
                </a:solidFill>
                <a:uFill>
                  <a:solidFill>
                    <a:srgbClr val="FFFFFF"/>
                  </a:solidFill>
                </a:uFill>
                <a:latin typeface="Calibri"/>
                <a:ea typeface="Calibri"/>
                <a:cs typeface="Calibri"/>
              </a:rPr>
              <a:t> </a:t>
            </a:r>
            <a:r>
              <a:rPr lang="es-ES" sz="1800" b="0" strike="noStrike" spc="-1" dirty="0">
                <a:solidFill>
                  <a:srgbClr val="000000"/>
                </a:solidFill>
                <a:uFill>
                  <a:solidFill>
                    <a:srgbClr val="FFFFFF"/>
                  </a:solidFill>
                </a:uFill>
                <a:latin typeface="Calibri"/>
                <a:ea typeface="Calibri"/>
                <a:cs typeface="Calibri"/>
              </a:rPr>
              <a:t>operación de estas obras, generando condiciones favorables para el desarrollo urbano de la zona, mejorando incluso la</a:t>
            </a:r>
            <a:r>
              <a:rPr lang="es-ES" spc="-1" dirty="0">
                <a:solidFill>
                  <a:srgbClr val="000000"/>
                </a:solidFill>
                <a:uFill>
                  <a:solidFill>
                    <a:srgbClr val="FFFFFF"/>
                  </a:solidFill>
                </a:uFill>
                <a:latin typeface="Calibri"/>
                <a:ea typeface="Calibri"/>
                <a:cs typeface="Calibri"/>
              </a:rPr>
              <a:t> </a:t>
            </a:r>
            <a:r>
              <a:rPr lang="es-ES" sz="1800" b="0" strike="noStrike" spc="-1" dirty="0">
                <a:solidFill>
                  <a:srgbClr val="000000"/>
                </a:solidFill>
                <a:uFill>
                  <a:solidFill>
                    <a:srgbClr val="FFFFFF"/>
                  </a:solidFill>
                </a:uFill>
                <a:latin typeface="Calibri"/>
                <a:ea typeface="Calibri"/>
                <a:cs typeface="Calibri"/>
              </a:rPr>
              <a:t>situación residencial de los mismos.</a:t>
            </a:r>
            <a:r>
              <a:rPr lang="es-ES" spc="-1" dirty="0">
                <a:solidFill>
                  <a:srgbClr val="000000"/>
                </a:solidFill>
                <a:uFill>
                  <a:solidFill>
                    <a:srgbClr val="FFFFFF"/>
                  </a:solidFill>
                </a:uFill>
                <a:latin typeface="Calibri"/>
                <a:ea typeface="Calibri"/>
                <a:cs typeface="Calibri"/>
              </a:rPr>
              <a:t> </a:t>
            </a:r>
            <a:endParaRPr lang="es-ES" sz="1800" b="0" strike="noStrike" spc="-1" dirty="0">
              <a:uFill>
                <a:solidFill>
                  <a:srgbClr val="FFFFFF"/>
                </a:solidFill>
              </a:uFill>
              <a:ea typeface="+mn-lt"/>
              <a:cs typeface="Calibri"/>
            </a:endParaRPr>
          </a:p>
          <a:p>
            <a:pPr marL="285750" indent="-285115" algn="just">
              <a:lnSpc>
                <a:spcPct val="107000"/>
              </a:lnSpc>
              <a:buFont typeface="Arial,Sans-Serif"/>
              <a:buChar char="•"/>
            </a:pPr>
            <a:r>
              <a:rPr lang="es-ES" spc="-1" dirty="0">
                <a:solidFill>
                  <a:srgbClr val="000000"/>
                </a:solidFill>
                <a:uFill>
                  <a:solidFill>
                    <a:srgbClr val="FFFFFF"/>
                  </a:solidFill>
                </a:uFill>
                <a:latin typeface="Calibri"/>
                <a:ea typeface="Calibri"/>
                <a:cs typeface="Calibri"/>
              </a:rPr>
              <a:t>Revalorización de </a:t>
            </a:r>
            <a:r>
              <a:rPr lang="es-ES" sz="1800" b="0" strike="noStrike" spc="-1" dirty="0">
                <a:solidFill>
                  <a:srgbClr val="000000"/>
                </a:solidFill>
                <a:uFill>
                  <a:solidFill>
                    <a:srgbClr val="FFFFFF"/>
                  </a:solidFill>
                </a:uFill>
                <a:latin typeface="Calibri"/>
                <a:ea typeface="Calibri"/>
                <a:cs typeface="Calibri"/>
              </a:rPr>
              <a:t>los bienes inmuebles del área y sus aledaños.</a:t>
            </a:r>
            <a:r>
              <a:rPr lang="es-ES" spc="-1" dirty="0">
                <a:uFill>
                  <a:solidFill>
                    <a:srgbClr val="FFFFFF"/>
                  </a:solidFill>
                </a:uFill>
                <a:latin typeface="Calibri"/>
                <a:ea typeface="+mn-lt"/>
                <a:cs typeface="Calibri"/>
              </a:rPr>
              <a:t> </a:t>
            </a:r>
            <a:endParaRPr lang="es-ES" dirty="0"/>
          </a:p>
          <a:p>
            <a:pPr marL="635" algn="just">
              <a:lnSpc>
                <a:spcPct val="107000"/>
              </a:lnSpc>
            </a:pPr>
            <a:endParaRPr lang="es-ES" sz="1800" b="0" strike="noStrike" spc="-1" dirty="0">
              <a:uFill>
                <a:solidFill>
                  <a:srgbClr val="FFFFFF"/>
                </a:solidFill>
              </a:uFill>
              <a:latin typeface="Arial"/>
              <a:ea typeface="Calibri"/>
              <a:cs typeface="Calibri"/>
            </a:endParaRPr>
          </a:p>
          <a:p>
            <a:pPr marL="285750" indent="-285115" algn="just">
              <a:lnSpc>
                <a:spcPct val="107000"/>
              </a:lnSpc>
              <a:buClr>
                <a:srgbClr val="000000"/>
              </a:buClr>
              <a:buFont typeface="Arial"/>
              <a:buChar char="•"/>
            </a:pPr>
            <a:endParaRPr lang="es-ES" spc="-1" dirty="0">
              <a:solidFill>
                <a:srgbClr val="000000"/>
              </a:solidFill>
              <a:uFill>
                <a:solidFill>
                  <a:srgbClr val="FFFFFF"/>
                </a:solidFill>
              </a:uFill>
              <a:latin typeface="Calibri"/>
            </a:endParaRPr>
          </a:p>
          <a:p>
            <a:pPr algn="just"/>
            <a:endParaRPr lang="es-ES" spc="-1">
              <a:solidFill>
                <a:srgbClr val="000000"/>
              </a:solidFill>
              <a:uFill>
                <a:solidFill>
                  <a:srgbClr val="FFFFFF"/>
                </a:solidFill>
              </a:uFill>
              <a:latin typeface="Arial"/>
            </a:endParaRPr>
          </a:p>
        </p:txBody>
      </p:sp>
      <p:sp>
        <p:nvSpPr>
          <p:cNvPr id="140" name="CustomShape 4"/>
          <p:cNvSpPr/>
          <p:nvPr/>
        </p:nvSpPr>
        <p:spPr>
          <a:xfrm>
            <a:off x="1300320" y="113400"/>
            <a:ext cx="961380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POSITIVOS</a:t>
            </a:r>
            <a:endParaRPr lang="es-E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704152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1020" y="969046"/>
            <a:ext cx="12089354" cy="507096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Emisiones gaseosas y material particulado: las acciones propias de la fase constructiva, incluyendo la instalación del obrador, acopio de material, movimiento de maquinaria y vehículos afectados a la obra, limpieza del terreno, excavaciones, movimiento de suelos, pueden causar contaminación del aire y pueden generar ruido y vibraciones (contaminación sonora).</a:t>
            </a:r>
            <a:endParaRPr lang="es-ES"/>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Napas y Aguas Subterráneas: las actividades constructivas pueden tener un impacto negativo en el manto freático. Los drenajes naturales del sitio y la escorrentía superficial también se ven afectados en las obras que involucran limpieza, nivelación de suelos y remoción de la cobertura vegetal, existe el riesgo de derrames accidentales, tanto durante la carga de combustible de maquinaria en obra, como en accidentes durante operaciones de mantenimiento de maquinaria (aceites y lubricantes) o manipuleo otras sustancias químicas utilizadas en obra. </a:t>
            </a:r>
            <a:endParaRPr lang="es-ES" spc="-1">
              <a:solidFill>
                <a:srgbClr val="000000"/>
              </a:solidFill>
              <a:uFill>
                <a:solidFill>
                  <a:srgbClr val="FFFFFF"/>
                </a:solidFill>
              </a:uFill>
            </a:endParaRP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Suelo: el acopio y manejo de materiales de obra, y la operación de maquinaria y equipos en todas las actividades de obra, puede dar lugar al riesgo de contaminación del suelo por derrames de combustibles, aceites e hidrocarburos, sustancias químicas, aguas de lavado de camiones hormigoneros, o por una mala gestión de los efluentes cloacales o residuos sólidos de obra. La remoción de la cubierta vegetal y arbórea, movimiento de suelos, excavaciones y relleno representan una afectación negativa a la composición del componente suelo, pudiendo dar lugar a erosión, alteración de la secuencia edáfica, etc.</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rPr>
              <a:t>Flora y fauna: </a:t>
            </a:r>
            <a:r>
              <a:rPr lang="es-ES" spc="-1" dirty="0">
                <a:solidFill>
                  <a:srgbClr val="000000"/>
                </a:solidFill>
                <a:uFill>
                  <a:solidFill>
                    <a:srgbClr val="FFFFFF"/>
                  </a:solidFill>
                </a:uFill>
                <a:latin typeface="Calibri"/>
                <a:cs typeface="Calibri"/>
              </a:rPr>
              <a:t>Remoción de cobertura vegetal y arbustiva por tareas vinculadas a limpieza del terreno, instalación del obrador, frentes de obra y acopio de materiales. Esto también afectará a la fauna asociada a esta vegetación (incluyendo avifauna). </a:t>
            </a:r>
          </a:p>
          <a:p>
            <a:pPr marL="285750" indent="-285115" algn="just">
              <a:lnSpc>
                <a:spcPct val="107000"/>
              </a:lnSpc>
              <a:buClr>
                <a:srgbClr val="000000"/>
              </a:buClr>
              <a:buFont typeface="Arial"/>
              <a:buChar char="•"/>
            </a:pPr>
            <a:endParaRPr lang="es-ES" sz="1800" b="0" strike="noStrike" spc="-1" dirty="0">
              <a:solidFill>
                <a:srgbClr val="000000"/>
              </a:solidFill>
              <a:uFill>
                <a:solidFill>
                  <a:srgbClr val="FFFFFF"/>
                </a:solidFill>
              </a:uFill>
              <a:latin typeface="Arial"/>
            </a:endParaRPr>
          </a:p>
          <a:p>
            <a:pPr marL="285750" indent="-285115" algn="just">
              <a:lnSpc>
                <a:spcPct val="107000"/>
              </a:lnSpc>
              <a:buClr>
                <a:srgbClr val="000000"/>
              </a:buClr>
              <a:buFont typeface="Arial"/>
              <a:buChar char="•"/>
            </a:pPr>
            <a:endParaRPr lang="es-ES"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8531896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3"/>
          <p:cNvPicPr/>
          <p:nvPr/>
        </p:nvPicPr>
        <p:blipFill>
          <a:blip r:embed="rId2"/>
          <a:stretch/>
        </p:blipFill>
        <p:spPr>
          <a:xfrm>
            <a:off x="8335800" y="1015200"/>
            <a:ext cx="3757320" cy="4956840"/>
          </a:xfrm>
          <a:prstGeom prst="rect">
            <a:avLst/>
          </a:prstGeom>
          <a:ln>
            <a:noFill/>
          </a:ln>
        </p:spPr>
      </p:pic>
      <p:sp>
        <p:nvSpPr>
          <p:cNvPr id="52" name="CustomShape 1"/>
          <p:cNvSpPr/>
          <p:nvPr/>
        </p:nvSpPr>
        <p:spPr>
          <a:xfrm>
            <a:off x="0" y="0"/>
            <a:ext cx="12191040" cy="933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53" name="CustomShape 2"/>
          <p:cNvSpPr/>
          <p:nvPr/>
        </p:nvSpPr>
        <p:spPr>
          <a:xfrm>
            <a:off x="-101520" y="108360"/>
            <a:ext cx="12191040" cy="12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pc="-1" dirty="0" smtClean="0">
                <a:solidFill>
                  <a:srgbClr val="FFFFFF"/>
                </a:solidFill>
                <a:uFill>
                  <a:solidFill>
                    <a:srgbClr val="FFFFFF"/>
                  </a:solidFill>
                </a:uFill>
                <a:latin typeface="Calibri"/>
              </a:rPr>
              <a:t>ACUEDUCTO GLIPTODONTE – GENERAL PIRAN</a:t>
            </a:r>
            <a:endParaRPr lang="es-ES" sz="1800" b="0" strike="noStrike" spc="-1" dirty="0">
              <a:solidFill>
                <a:srgbClr val="000000"/>
              </a:solidFill>
              <a:uFill>
                <a:solidFill>
                  <a:srgbClr val="FFFFFF"/>
                </a:solidFill>
              </a:uFill>
              <a:latin typeface="Arial"/>
            </a:endParaRPr>
          </a:p>
        </p:txBody>
      </p:sp>
      <p:sp>
        <p:nvSpPr>
          <p:cNvPr id="54" name="CustomShape 3"/>
          <p:cNvSpPr/>
          <p:nvPr/>
        </p:nvSpPr>
        <p:spPr>
          <a:xfrm>
            <a:off x="0" y="6090120"/>
            <a:ext cx="12191040" cy="77940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55" name="Imagen 6"/>
          <p:cNvPicPr/>
          <p:nvPr/>
        </p:nvPicPr>
        <p:blipFill>
          <a:blip r:embed="rId3"/>
          <a:stretch/>
        </p:blipFill>
        <p:spPr>
          <a:xfrm>
            <a:off x="103320" y="6176160"/>
            <a:ext cx="2786400" cy="607320"/>
          </a:xfrm>
          <a:prstGeom prst="rect">
            <a:avLst/>
          </a:prstGeom>
          <a:ln>
            <a:noFill/>
          </a:ln>
        </p:spPr>
      </p:pic>
      <p:pic>
        <p:nvPicPr>
          <p:cNvPr id="56" name="Imagen 7"/>
          <p:cNvPicPr/>
          <p:nvPr/>
        </p:nvPicPr>
        <p:blipFill>
          <a:blip r:embed="rId4"/>
          <a:stretch/>
        </p:blipFill>
        <p:spPr>
          <a:xfrm>
            <a:off x="9762480" y="6182280"/>
            <a:ext cx="2327040" cy="594720"/>
          </a:xfrm>
          <a:prstGeom prst="rect">
            <a:avLst/>
          </a:prstGeom>
          <a:ln>
            <a:noFill/>
          </a:ln>
        </p:spPr>
      </p:pic>
      <p:pic>
        <p:nvPicPr>
          <p:cNvPr id="57" name="Imagen 17"/>
          <p:cNvPicPr/>
          <p:nvPr/>
        </p:nvPicPr>
        <p:blipFill>
          <a:blip r:embed="rId5"/>
          <a:stretch/>
        </p:blipFill>
        <p:spPr>
          <a:xfrm>
            <a:off x="6869160" y="6289560"/>
            <a:ext cx="1711080" cy="371160"/>
          </a:xfrm>
          <a:prstGeom prst="rect">
            <a:avLst/>
          </a:prstGeom>
          <a:ln>
            <a:noFill/>
          </a:ln>
        </p:spPr>
      </p:pic>
      <p:pic>
        <p:nvPicPr>
          <p:cNvPr id="58" name="Imagen 23"/>
          <p:cNvPicPr/>
          <p:nvPr/>
        </p:nvPicPr>
        <p:blipFill>
          <a:blip r:embed="rId6"/>
          <a:stretch/>
        </p:blipFill>
        <p:spPr>
          <a:xfrm>
            <a:off x="3849120" y="6385680"/>
            <a:ext cx="2916720" cy="183600"/>
          </a:xfrm>
          <a:prstGeom prst="rect">
            <a:avLst/>
          </a:prstGeom>
          <a:ln>
            <a:noFill/>
          </a:ln>
        </p:spPr>
      </p:pic>
      <p:sp>
        <p:nvSpPr>
          <p:cNvPr id="59" name="CustomShape 4"/>
          <p:cNvSpPr/>
          <p:nvPr/>
        </p:nvSpPr>
        <p:spPr>
          <a:xfrm>
            <a:off x="263520" y="1203120"/>
            <a:ext cx="7776000" cy="476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ES" sz="2400" b="0" strike="noStrike" spc="-1" dirty="0" smtClean="0">
                <a:solidFill>
                  <a:srgbClr val="000000"/>
                </a:solidFill>
                <a:uFill>
                  <a:solidFill>
                    <a:srgbClr val="FFFFFF"/>
                  </a:solidFill>
                </a:uFill>
                <a:latin typeface="Calibri"/>
                <a:ea typeface="DejaVu Sans"/>
              </a:rPr>
              <a:t>LAS LOCALIDADES DE CORONEL VIDAL Y GENERAL PIRÁN, PARTIDO DE MAR CHIQUITA, SE </a:t>
            </a:r>
            <a:r>
              <a:rPr lang="es-ES" sz="2400" b="0" strike="noStrike" spc="-1" dirty="0">
                <a:solidFill>
                  <a:srgbClr val="000000"/>
                </a:solidFill>
                <a:uFill>
                  <a:solidFill>
                    <a:srgbClr val="FFFFFF"/>
                  </a:solidFill>
                </a:uFill>
                <a:latin typeface="Calibri"/>
                <a:ea typeface="DejaVu Sans"/>
              </a:rPr>
              <a:t>ENCUENTRAN AL </a:t>
            </a:r>
            <a:r>
              <a:rPr lang="es-ES" sz="2400" b="0" strike="noStrike" spc="-1" dirty="0" smtClean="0">
                <a:solidFill>
                  <a:srgbClr val="000000"/>
                </a:solidFill>
                <a:uFill>
                  <a:solidFill>
                    <a:srgbClr val="FFFFFF"/>
                  </a:solidFill>
                </a:uFill>
                <a:latin typeface="Calibri"/>
                <a:ea typeface="DejaVu Sans"/>
              </a:rPr>
              <a:t>SUDESTE </a:t>
            </a:r>
            <a:r>
              <a:rPr lang="es-ES" sz="2400" b="0" strike="noStrike" spc="-1" dirty="0">
                <a:solidFill>
                  <a:srgbClr val="000000"/>
                </a:solidFill>
                <a:uFill>
                  <a:solidFill>
                    <a:srgbClr val="FFFFFF"/>
                  </a:solidFill>
                </a:uFill>
                <a:latin typeface="Calibri"/>
                <a:ea typeface="DejaVu Sans"/>
              </a:rPr>
              <a:t>DE LA PROVINCIA DE BUENOS </a:t>
            </a:r>
            <a:r>
              <a:rPr lang="es-ES" sz="2400" b="0" strike="noStrike" spc="-1" dirty="0" smtClean="0">
                <a:solidFill>
                  <a:srgbClr val="000000"/>
                </a:solidFill>
                <a:uFill>
                  <a:solidFill>
                    <a:srgbClr val="FFFFFF"/>
                  </a:solidFill>
                </a:uFill>
                <a:latin typeface="Calibri"/>
                <a:ea typeface="DejaVu Sans"/>
              </a:rPr>
              <a:t>AIRES.</a:t>
            </a:r>
            <a:endParaRPr lang="es-ES" sz="1800" b="0" strike="noStrike" spc="-1" dirty="0">
              <a:solidFill>
                <a:srgbClr val="000000"/>
              </a:solidFill>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r>
              <a:rPr lang="es-ES" sz="2400" b="0" strike="noStrike" spc="-1" dirty="0">
                <a:solidFill>
                  <a:srgbClr val="000000"/>
                </a:solidFill>
                <a:uFill>
                  <a:solidFill>
                    <a:srgbClr val="FFFFFF"/>
                  </a:solidFill>
                </a:uFill>
                <a:latin typeface="Calibri"/>
                <a:ea typeface="DejaVu Sans"/>
              </a:rPr>
              <a:t>LA POBLACIÓN SEGÚN EL ÚLTIMO CENSO (2010) ES DE:</a:t>
            </a:r>
            <a:endParaRPr lang="es-ES" sz="1800" b="0" strike="noStrike" spc="-1" dirty="0">
              <a:solidFill>
                <a:srgbClr val="000000"/>
              </a:solidFill>
              <a:uFill>
                <a:solidFill>
                  <a:srgbClr val="FFFFFF"/>
                </a:solidFill>
              </a:uFill>
              <a:latin typeface="Arial"/>
            </a:endParaRPr>
          </a:p>
          <a:p>
            <a:pPr marL="457200" algn="just">
              <a:lnSpc>
                <a:spcPct val="100000"/>
              </a:lnSpc>
            </a:pPr>
            <a:r>
              <a:rPr lang="es-ES" sz="2400" spc="-1" dirty="0" smtClean="0">
                <a:solidFill>
                  <a:srgbClr val="000000"/>
                </a:solidFill>
                <a:uFill>
                  <a:solidFill>
                    <a:srgbClr val="FFFFFF"/>
                  </a:solidFill>
                </a:uFill>
                <a:latin typeface="Calibri"/>
                <a:ea typeface="DejaVu Sans"/>
              </a:rPr>
              <a:t>CORONEL VIDAL</a:t>
            </a:r>
            <a:r>
              <a:rPr lang="es-ES" sz="2400" b="0" strike="noStrike" spc="-1" dirty="0" smtClean="0">
                <a:solidFill>
                  <a:srgbClr val="000000"/>
                </a:solidFill>
                <a:uFill>
                  <a:solidFill>
                    <a:srgbClr val="FFFFFF"/>
                  </a:solidFill>
                </a:uFill>
                <a:latin typeface="Calibri"/>
                <a:ea typeface="DejaVu Sans"/>
              </a:rPr>
              <a:t>: 6.611 HABITANTES</a:t>
            </a:r>
            <a:endParaRPr lang="es-ES" sz="1800" b="0" strike="noStrike" spc="-1" dirty="0">
              <a:solidFill>
                <a:srgbClr val="000000"/>
              </a:solidFill>
              <a:uFill>
                <a:solidFill>
                  <a:srgbClr val="FFFFFF"/>
                </a:solidFill>
              </a:uFill>
              <a:latin typeface="Arial"/>
            </a:endParaRPr>
          </a:p>
          <a:p>
            <a:pPr marL="457200" algn="just">
              <a:lnSpc>
                <a:spcPct val="100000"/>
              </a:lnSpc>
            </a:pPr>
            <a:r>
              <a:rPr lang="es-ES" sz="2400" spc="-1" dirty="0" smtClean="0">
                <a:solidFill>
                  <a:srgbClr val="000000"/>
                </a:solidFill>
                <a:uFill>
                  <a:solidFill>
                    <a:srgbClr val="FFFFFF"/>
                  </a:solidFill>
                </a:uFill>
                <a:latin typeface="Calibri"/>
                <a:ea typeface="DejaVu Sans"/>
              </a:rPr>
              <a:t>GENERAL PIRÁN</a:t>
            </a:r>
            <a:r>
              <a:rPr lang="es-ES" sz="2400" b="0" strike="noStrike" spc="-1" dirty="0" smtClean="0">
                <a:solidFill>
                  <a:srgbClr val="000000"/>
                </a:solidFill>
                <a:uFill>
                  <a:solidFill>
                    <a:srgbClr val="FFFFFF"/>
                  </a:solidFill>
                </a:uFill>
                <a:latin typeface="Calibri"/>
                <a:ea typeface="DejaVu Sans"/>
              </a:rPr>
              <a:t>: 2.934 </a:t>
            </a:r>
            <a:r>
              <a:rPr lang="es-ES" sz="2400" b="0" strike="noStrike" spc="-1" dirty="0">
                <a:solidFill>
                  <a:srgbClr val="000000"/>
                </a:solidFill>
                <a:uFill>
                  <a:solidFill>
                    <a:srgbClr val="FFFFFF"/>
                  </a:solidFill>
                </a:uFill>
                <a:latin typeface="Calibri"/>
                <a:ea typeface="DejaVu Sans"/>
              </a:rPr>
              <a:t>HABITANTES</a:t>
            </a:r>
            <a:endParaRPr lang="es-ES" sz="1800" b="0" strike="noStrike" spc="-1" dirty="0">
              <a:solidFill>
                <a:srgbClr val="000000"/>
              </a:solidFill>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r>
              <a:rPr lang="es-ES" sz="2400" b="0" strike="noStrike" spc="-1" dirty="0">
                <a:uFill>
                  <a:solidFill>
                    <a:srgbClr val="FFFFFF"/>
                  </a:solidFill>
                </a:uFill>
                <a:latin typeface="Calibri"/>
                <a:ea typeface="Calibri"/>
              </a:rPr>
              <a:t>LA OPERACIÓN DEL SERVICIO DE AGUA Y CLOACAS EN AMBAS CIUDADES ESTÁ A CARGO DE AGUAS BONAERENSES S.A. (ABSA). </a:t>
            </a:r>
            <a:endParaRPr lang="es-ES" sz="1800" b="0" strike="noStrike" spc="-1" dirty="0">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r>
              <a:rPr lang="es-ES" sz="2000" b="0" strike="noStrike" spc="-1" dirty="0">
                <a:solidFill>
                  <a:srgbClr val="000000"/>
                </a:solidFill>
                <a:uFill>
                  <a:solidFill>
                    <a:srgbClr val="FFFFFF"/>
                  </a:solidFill>
                </a:uFill>
                <a:latin typeface="Calibri"/>
                <a:ea typeface="Calibri"/>
              </a:rPr>
              <a:t> </a:t>
            </a:r>
            <a:endParaRPr lang="es-ES" sz="1800" b="0" strike="noStrike" spc="-1" dirty="0">
              <a:solidFill>
                <a:srgbClr val="000000"/>
              </a:solidFill>
              <a:uFill>
                <a:solidFill>
                  <a:srgbClr val="FFFFFF"/>
                </a:solidFill>
              </a:uFill>
              <a:latin typeface="Arial"/>
            </a:endParaRPr>
          </a:p>
        </p:txBody>
      </p:sp>
      <p:sp>
        <p:nvSpPr>
          <p:cNvPr id="60" name="CustomShape 5"/>
          <p:cNvSpPr/>
          <p:nvPr/>
        </p:nvSpPr>
        <p:spPr>
          <a:xfrm>
            <a:off x="10971700" y="3348720"/>
            <a:ext cx="811800" cy="79128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61" name="CustomShape 6"/>
          <p:cNvSpPr/>
          <p:nvPr/>
        </p:nvSpPr>
        <p:spPr>
          <a:xfrm>
            <a:off x="11073220" y="3447720"/>
            <a:ext cx="608760" cy="59328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
        <p:nvSpPr>
          <p:cNvPr id="62" name="CustomShape 7"/>
          <p:cNvSpPr/>
          <p:nvPr/>
        </p:nvSpPr>
        <p:spPr>
          <a:xfrm>
            <a:off x="11175100" y="3547440"/>
            <a:ext cx="405000" cy="39456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63500" y="936626"/>
            <a:ext cx="12010571" cy="484031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Red vial y tránsito: incremento de tráfico por el uso de la red vial (por el transporte de materiales, equipos y maquinaria), y por la reducción de áreas de calzada efectivas (por presencia de obradores y vallado de frente de obra, y maquinaria estacionada o en operación).</a:t>
            </a:r>
            <a:endParaRPr lang="es-ES" dirty="0"/>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Posibles interferencias con la red de servicios existente, que podrían resultar en roturas accidentales y cortes de servicio a usuarios. </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Generación de residuos sólidos asimilables a domiciliarios, residuos verdes provenientes de la remoción de la cobertura vegetal, limpieza de terreno, etc., residuos excedentes de obra (recortes de hierro, tuberías plásticas, etc.), residuos especiales, y suelos excedentes de excavación, todos estos deben ser dispuestos de acuerdo con la normativa vigente, utilizando transportistas y operadores habilitados de acuerdo a cada residuo.</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Probabilidad de accidentes ocupacionales, viales y comunitarios y afectación a la salud</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Uso del espacio público y residencial, comercial y servicios</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Patrimonio Cultural y Arqueológico</a:t>
            </a:r>
          </a:p>
          <a:p>
            <a:pPr marL="285750" indent="-285115" algn="just">
              <a:lnSpc>
                <a:spcPct val="107000"/>
              </a:lnSpc>
              <a:buClr>
                <a:srgbClr val="000000"/>
              </a:buClr>
              <a:buFont typeface="Arial"/>
              <a:buChar char="•"/>
            </a:pPr>
            <a:r>
              <a:rPr lang="es-ES" spc="-1" dirty="0" err="1">
                <a:solidFill>
                  <a:srgbClr val="000000"/>
                </a:solidFill>
                <a:uFill>
                  <a:solidFill>
                    <a:srgbClr val="FFFFFF"/>
                  </a:solidFill>
                </a:uFill>
                <a:latin typeface="Calibri"/>
                <a:ea typeface="Calibri"/>
              </a:rPr>
              <a:t>Percepcíon</a:t>
            </a:r>
            <a:r>
              <a:rPr lang="es-ES" spc="-1" dirty="0">
                <a:solidFill>
                  <a:srgbClr val="000000"/>
                </a:solidFill>
                <a:uFill>
                  <a:solidFill>
                    <a:srgbClr val="FFFFFF"/>
                  </a:solidFill>
                </a:uFill>
                <a:latin typeface="Calibri"/>
                <a:ea typeface="Calibri"/>
              </a:rPr>
              <a:t> del paisaje: a partir de las actividades de la fase constructiva y presencia de obrador, cercos, vallados, maquinaria de obra, excavaciones, etc. </a:t>
            </a:r>
          </a:p>
        </p:txBody>
      </p:sp>
      <p:sp>
        <p:nvSpPr>
          <p:cNvPr id="4" name="CuadroTexto 3">
            <a:extLst>
              <a:ext uri="{FF2B5EF4-FFF2-40B4-BE49-F238E27FC236}">
                <a16:creationId xmlns:a16="http://schemas.microsoft.com/office/drawing/2014/main" id="{9E0DE120-24F6-BB60-E52A-860D5D61DC6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p:txBody>
      </p:sp>
    </p:spTree>
    <p:extLst>
      <p:ext uri="{BB962C8B-B14F-4D97-AF65-F5344CB8AC3E}">
        <p14:creationId xmlns:p14="http://schemas.microsoft.com/office/powerpoint/2010/main" val="42231670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81"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82" name="Imagen 132"/>
          <p:cNvPicPr/>
          <p:nvPr/>
        </p:nvPicPr>
        <p:blipFill>
          <a:blip r:embed="rId2"/>
          <a:stretch/>
        </p:blipFill>
        <p:spPr>
          <a:xfrm>
            <a:off x="103320" y="6176160"/>
            <a:ext cx="2784960" cy="605880"/>
          </a:xfrm>
          <a:prstGeom prst="rect">
            <a:avLst/>
          </a:prstGeom>
          <a:ln>
            <a:noFill/>
          </a:ln>
        </p:spPr>
      </p:pic>
      <p:pic>
        <p:nvPicPr>
          <p:cNvPr id="183" name="Imagen 133"/>
          <p:cNvPicPr/>
          <p:nvPr/>
        </p:nvPicPr>
        <p:blipFill>
          <a:blip r:embed="rId3"/>
          <a:stretch/>
        </p:blipFill>
        <p:spPr>
          <a:xfrm>
            <a:off x="9762480" y="6182280"/>
            <a:ext cx="2325600" cy="593280"/>
          </a:xfrm>
          <a:prstGeom prst="rect">
            <a:avLst/>
          </a:prstGeom>
          <a:ln>
            <a:noFill/>
          </a:ln>
        </p:spPr>
      </p:pic>
      <p:pic>
        <p:nvPicPr>
          <p:cNvPr id="184" name="Imagen 118"/>
          <p:cNvPicPr/>
          <p:nvPr/>
        </p:nvPicPr>
        <p:blipFill>
          <a:blip r:embed="rId4"/>
          <a:stretch/>
        </p:blipFill>
        <p:spPr>
          <a:xfrm>
            <a:off x="6869160" y="6289560"/>
            <a:ext cx="1709640" cy="369720"/>
          </a:xfrm>
          <a:prstGeom prst="rect">
            <a:avLst/>
          </a:prstGeom>
          <a:ln>
            <a:noFill/>
          </a:ln>
        </p:spPr>
      </p:pic>
      <p:pic>
        <p:nvPicPr>
          <p:cNvPr id="185" name="Imagen 119"/>
          <p:cNvPicPr/>
          <p:nvPr/>
        </p:nvPicPr>
        <p:blipFill>
          <a:blip r:embed="rId5"/>
          <a:stretch/>
        </p:blipFill>
        <p:spPr>
          <a:xfrm>
            <a:off x="3849120" y="6385680"/>
            <a:ext cx="2915280" cy="182160"/>
          </a:xfrm>
          <a:prstGeom prst="rect">
            <a:avLst/>
          </a:prstGeom>
          <a:ln>
            <a:noFill/>
          </a:ln>
        </p:spPr>
      </p:pic>
      <p:sp>
        <p:nvSpPr>
          <p:cNvPr id="186" name="CustomShape 3"/>
          <p:cNvSpPr/>
          <p:nvPr/>
        </p:nvSpPr>
        <p:spPr>
          <a:xfrm>
            <a:off x="393480" y="196560"/>
            <a:ext cx="1110924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3200" b="1" strike="noStrike" spc="-1">
                <a:solidFill>
                  <a:srgbClr val="2AAEC0"/>
                </a:solidFill>
                <a:uFill>
                  <a:solidFill>
                    <a:srgbClr val="FFFFFF"/>
                  </a:solidFill>
                </a:uFill>
                <a:latin typeface="Calibri"/>
                <a:ea typeface="DejaVu Sans"/>
              </a:rPr>
              <a:t>Principales Impactos Positivos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87" name="CustomShape 4"/>
          <p:cNvSpPr/>
          <p:nvPr/>
        </p:nvSpPr>
        <p:spPr>
          <a:xfrm>
            <a:off x="393480" y="1302840"/>
            <a:ext cx="11247840" cy="424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ES" sz="1800" b="0" strike="noStrike" spc="-1">
                <a:solidFill>
                  <a:srgbClr val="000000"/>
                </a:solidFill>
                <a:uFill>
                  <a:solidFill>
                    <a:srgbClr val="FFFFFF"/>
                  </a:solidFill>
                </a:uFill>
                <a:latin typeface="Calibri"/>
                <a:ea typeface="DejaVu Sans"/>
              </a:rPr>
              <a:t>El objetivo del presente Programa es que la población involucrada alcance un alto grado de información acerca de los beneficios del Proyecto durante su fase operativa y de las particularidades ligadas a la etapa constructiva del Proyecto, a fin de que puedan ejercer su derecho a la información.</a:t>
            </a:r>
            <a:endParaRPr lang="es-ES" sz="1800" b="0" strike="noStrike" spc="-1">
              <a:solidFill>
                <a:srgbClr val="000000"/>
              </a:solidFill>
              <a:uFill>
                <a:solidFill>
                  <a:srgbClr val="FFFFFF"/>
                </a:solidFill>
              </a:uFill>
              <a:latin typeface="Arial"/>
            </a:endParaRPr>
          </a:p>
          <a:p>
            <a:pPr algn="just">
              <a:lnSpc>
                <a:spcPct val="100000"/>
              </a:lnSpc>
            </a:pPr>
            <a:endParaRPr lang="es-ES" sz="1800" b="0" strike="noStrike" spc="-1">
              <a:solidFill>
                <a:srgbClr val="000000"/>
              </a:solidFill>
              <a:uFill>
                <a:solidFill>
                  <a:srgbClr val="FFFFFF"/>
                </a:solidFill>
              </a:uFill>
              <a:latin typeface="Arial"/>
            </a:endParaRPr>
          </a:p>
          <a:p>
            <a:pPr algn="just">
              <a:lnSpc>
                <a:spcPct val="100000"/>
              </a:lnSpc>
            </a:pPr>
            <a:r>
              <a:rPr lang="es-ES" sz="1800" b="0" strike="noStrike" spc="-1">
                <a:solidFill>
                  <a:srgbClr val="000000"/>
                </a:solidFill>
                <a:uFill>
                  <a:solidFill>
                    <a:srgbClr val="FFFFFF"/>
                  </a:solidFill>
                </a:uFill>
                <a:latin typeface="Calibri"/>
                <a:ea typeface="DejaVu Sans"/>
              </a:rPr>
              <a:t>Este debe asegurar la comunicación sobre las implicancias ambientales del/los proyectos, es decir los impactos que se pueden generar durante la construcción y operación del proyecto, sobre el inicio de obras y sobre la prestación del servicio.</a:t>
            </a:r>
            <a:endParaRPr lang="es-ES" sz="1800" b="0" strike="noStrike" spc="-1">
              <a:solidFill>
                <a:srgbClr val="000000"/>
              </a:solidFill>
              <a:uFill>
                <a:solidFill>
                  <a:srgbClr val="FFFFFF"/>
                </a:solidFill>
              </a:uFill>
              <a:latin typeface="Arial"/>
            </a:endParaRPr>
          </a:p>
          <a:p>
            <a:pPr algn="just">
              <a:lnSpc>
                <a:spcPct val="100000"/>
              </a:lnSpc>
            </a:pPr>
            <a:r>
              <a:rPr lang="es-ES" sz="1800" b="0" strike="noStrike" spc="-1">
                <a:solidFill>
                  <a:srgbClr val="000000"/>
                </a:solidFill>
                <a:uFill>
                  <a:solidFill>
                    <a:srgbClr val="FFFFFF"/>
                  </a:solidFill>
                </a:uFill>
                <a:latin typeface="Calibri"/>
                <a:ea typeface="DejaVu Sans"/>
              </a:rPr>
              <a:t>También asegura reuniones Participativas con Afectados Directos previo al inicio físico de las Obras. Las Reuniones deberán ser efectuadas por representantes de DIPAC, ABSA y el Contratista. </a:t>
            </a:r>
            <a:endParaRPr lang="es-ES" sz="1800" b="0" strike="noStrike" spc="-1">
              <a:solidFill>
                <a:srgbClr val="000000"/>
              </a:solidFill>
              <a:uFill>
                <a:solidFill>
                  <a:srgbClr val="FFFFFF"/>
                </a:solidFill>
              </a:uFill>
              <a:latin typeface="Arial"/>
            </a:endParaRPr>
          </a:p>
          <a:p>
            <a:pPr algn="just">
              <a:lnSpc>
                <a:spcPct val="100000"/>
              </a:lnSpc>
            </a:pPr>
            <a:endParaRPr lang="es-ES" sz="1800" b="0" strike="noStrike" spc="-1">
              <a:solidFill>
                <a:srgbClr val="000000"/>
              </a:solidFill>
              <a:uFill>
                <a:solidFill>
                  <a:srgbClr val="FFFFFF"/>
                </a:solidFill>
              </a:uFill>
              <a:latin typeface="Arial"/>
            </a:endParaRPr>
          </a:p>
          <a:p>
            <a:pPr algn="just">
              <a:lnSpc>
                <a:spcPct val="100000"/>
              </a:lnSpc>
            </a:pPr>
            <a:r>
              <a:rPr lang="es-ES" sz="1800" b="0" strike="noStrike" spc="-1">
                <a:solidFill>
                  <a:srgbClr val="000000"/>
                </a:solidFill>
                <a:uFill>
                  <a:solidFill>
                    <a:srgbClr val="FFFFFF"/>
                  </a:solidFill>
                </a:uFill>
                <a:latin typeface="Calibri"/>
                <a:ea typeface="DejaVu Sans"/>
              </a:rPr>
              <a:t>Además implementa un </a:t>
            </a:r>
            <a:r>
              <a:rPr lang="es-ES" sz="1800" b="0" u="sng" strike="noStrike" spc="-1">
                <a:solidFill>
                  <a:srgbClr val="000000"/>
                </a:solidFill>
                <a:uFill>
                  <a:solidFill>
                    <a:srgbClr val="FFFFFF"/>
                  </a:solidFill>
                </a:uFill>
                <a:latin typeface="Calibri"/>
                <a:ea typeface="DejaVu Sans"/>
              </a:rPr>
              <a:t>Procedimiento de Gestión de Quejas y Reclamos</a:t>
            </a:r>
            <a:r>
              <a:rPr lang="es-ES" sz="1800" b="0" strike="noStrike" spc="-1">
                <a:solidFill>
                  <a:srgbClr val="000000"/>
                </a:solidFill>
                <a:uFill>
                  <a:solidFill>
                    <a:srgbClr val="FFFFFF"/>
                  </a:solidFill>
                </a:uFill>
                <a:latin typeface="Calibri"/>
                <a:ea typeface="DejaVu Sans"/>
              </a:rPr>
              <a:t> para que cualquiera pueda realizar un reclamo y en caso de que el mismo sea respecto del Proyecto, el mismo deberá ser considerado y respondido y, si así surge de la evaluación, se implementarán las acciones necesarias para satisfacerlo con celeridad. En caso de que el reclamo o la queja sean rechazadas, el reclamante deberá ser informado de la decisión y de los motivos de la misma.</a:t>
            </a:r>
            <a:endParaRPr lang="es-ES" sz="1800" b="0" strike="noStrike" spc="-1">
              <a:solidFill>
                <a:srgbClr val="000000"/>
              </a:solidFill>
              <a:uFill>
                <a:solidFill>
                  <a:srgbClr val="FFFFFF"/>
                </a:solidFill>
              </a:uFill>
              <a:latin typeface="Arial"/>
            </a:endParaRPr>
          </a:p>
          <a:p>
            <a:pPr algn="just">
              <a:lnSpc>
                <a:spcPct val="100000"/>
              </a:lnSpc>
            </a:pPr>
            <a:endParaRPr lang="es-ES" sz="1800" b="0" strike="noStrike" spc="-1">
              <a:solidFill>
                <a:srgbClr val="000000"/>
              </a:solidFill>
              <a:uFill>
                <a:solidFill>
                  <a:srgbClr val="FFFFFF"/>
                </a:solidFill>
              </a:uFill>
              <a:latin typeface="Arial"/>
            </a:endParaRPr>
          </a:p>
        </p:txBody>
      </p:sp>
      <p:sp>
        <p:nvSpPr>
          <p:cNvPr id="188" name="CustomShape 5"/>
          <p:cNvSpPr/>
          <p:nvPr/>
        </p:nvSpPr>
        <p:spPr>
          <a:xfrm>
            <a:off x="344880" y="89280"/>
            <a:ext cx="1149984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PROGRAMA DE DIVULGACIÓN A LA COMUNIDAD</a:t>
            </a:r>
            <a:endParaRPr lang="es-E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2155776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19080" y="-29160"/>
            <a:ext cx="4732200" cy="6855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73" name="CustomShape 2"/>
          <p:cNvSpPr/>
          <p:nvPr/>
        </p:nvSpPr>
        <p:spPr>
          <a:xfrm>
            <a:off x="335520" y="615960"/>
            <a:ext cx="4176000" cy="321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106560" algn="ctr">
              <a:buClr>
                <a:srgbClr val="FFFFFF"/>
              </a:buClr>
            </a:pPr>
            <a:r>
              <a:rPr lang="es-MX" sz="3600" b="1" spc="-1" dirty="0" smtClean="0">
                <a:uFill>
                  <a:solidFill>
                    <a:srgbClr val="FFFFFF"/>
                  </a:solidFill>
                </a:uFill>
                <a:latin typeface="Calibri"/>
              </a:rPr>
              <a:t>PLANTA POTABILIZADORA DE AGUA SAN VICENTE</a:t>
            </a:r>
            <a:endParaRPr lang="es-MX" sz="3600" b="1" spc="-1" dirty="0">
              <a:uFill>
                <a:solidFill>
                  <a:srgbClr val="FFFFFF"/>
                </a:solidFill>
              </a:uFill>
              <a:latin typeface="Calibri"/>
              <a:ea typeface="Calibri"/>
            </a:endParaRPr>
          </a:p>
          <a:p>
            <a:pPr algn="ctr">
              <a:lnSpc>
                <a:spcPct val="100000"/>
              </a:lnSpc>
            </a:pPr>
            <a:r>
              <a:rPr lang="es-ES" sz="3600" b="1" strike="noStrike" spc="-1" dirty="0" smtClean="0">
                <a:solidFill>
                  <a:srgbClr val="000000"/>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p:txBody>
      </p:sp>
      <p:sp>
        <p:nvSpPr>
          <p:cNvPr id="74" name="CustomShape 3"/>
          <p:cNvSpPr/>
          <p:nvPr/>
        </p:nvSpPr>
        <p:spPr>
          <a:xfrm>
            <a:off x="-19080" y="4086360"/>
            <a:ext cx="4732200" cy="164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3600" b="0" strike="noStrike" spc="-1" dirty="0">
                <a:solidFill>
                  <a:srgbClr val="FFFFFF"/>
                </a:solidFill>
                <a:uFill>
                  <a:solidFill>
                    <a:srgbClr val="FFFFFF"/>
                  </a:solidFill>
                </a:uFill>
                <a:latin typeface="Calibri"/>
                <a:ea typeface="DejaVu Sans"/>
              </a:rPr>
              <a:t> </a:t>
            </a:r>
            <a:endParaRPr lang="es-ES" sz="1800" b="0" strike="noStrike" spc="-1" dirty="0">
              <a:solidFill>
                <a:srgbClr val="000000"/>
              </a:solidFill>
              <a:uFill>
                <a:solidFill>
                  <a:srgbClr val="FFFFFF"/>
                </a:solidFill>
              </a:uFill>
              <a:latin typeface="Arial"/>
            </a:endParaRPr>
          </a:p>
          <a:p>
            <a:pPr marL="106560" algn="ctr">
              <a:buClr>
                <a:srgbClr val="FFFFFF"/>
              </a:buClr>
            </a:pPr>
            <a:r>
              <a:rPr lang="es-MX" sz="3600" b="1" spc="-1" dirty="0" smtClean="0">
                <a:solidFill>
                  <a:schemeClr val="bg1"/>
                </a:solidFill>
                <a:uFill>
                  <a:solidFill>
                    <a:srgbClr val="FFFFFF"/>
                  </a:solidFill>
                </a:uFill>
                <a:latin typeface="Calibri"/>
                <a:ea typeface="Calibri"/>
              </a:rPr>
              <a:t>Localidad San Vicente</a:t>
            </a:r>
            <a:endParaRPr lang="es-AR" sz="3600" b="1" spc="-1" dirty="0">
              <a:solidFill>
                <a:srgbClr val="FFFFFF"/>
              </a:solidFill>
              <a:uFill>
                <a:solidFill>
                  <a:srgbClr val="FFFFFF"/>
                </a:solidFill>
              </a:uFill>
              <a:latin typeface="Calibri"/>
              <a:ea typeface="Calibri"/>
            </a:endParaRPr>
          </a:p>
        </p:txBody>
      </p:sp>
      <p:sp>
        <p:nvSpPr>
          <p:cNvPr id="75" name="CustomShape 4"/>
          <p:cNvSpPr/>
          <p:nvPr/>
        </p:nvSpPr>
        <p:spPr>
          <a:xfrm>
            <a:off x="5746976" y="1624114"/>
            <a:ext cx="6131160" cy="164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a:p>
            <a:pPr marL="457200" indent="-457200">
              <a:lnSpc>
                <a:spcPct val="100000"/>
              </a:lnSpc>
              <a:buFontTx/>
              <a:buChar char="-"/>
            </a:pPr>
            <a:r>
              <a:rPr lang="es-ES" sz="2800" b="1" strike="noStrike" spc="-1" dirty="0" smtClean="0">
                <a:solidFill>
                  <a:srgbClr val="181717"/>
                </a:solidFill>
                <a:uFill>
                  <a:solidFill>
                    <a:srgbClr val="FFFFFF"/>
                  </a:solidFill>
                </a:uFill>
                <a:latin typeface="Calibri"/>
                <a:ea typeface="DejaVu Sans"/>
              </a:rPr>
              <a:t>PLANTA POTABILIZADORA MODULAR </a:t>
            </a:r>
          </a:p>
          <a:p>
            <a:pPr>
              <a:lnSpc>
                <a:spcPct val="100000"/>
              </a:lnSpc>
            </a:pPr>
            <a:endParaRPr lang="es-ES" sz="1800" b="0" strike="noStrike" spc="-1" dirty="0">
              <a:solidFill>
                <a:srgbClr val="000000"/>
              </a:solidFill>
              <a:uFill>
                <a:solidFill>
                  <a:srgbClr val="FFFFFF"/>
                </a:solidFill>
              </a:uFill>
              <a:latin typeface="Arial"/>
            </a:endParaRPr>
          </a:p>
          <a:p>
            <a:pPr>
              <a:lnSpc>
                <a:spcPct val="100000"/>
              </a:lnSpc>
            </a:pPr>
            <a:endParaRPr lang="es-ES" sz="1800" b="0" strike="noStrike" spc="-1" dirty="0">
              <a:solidFill>
                <a:srgbClr val="000000"/>
              </a:solidFill>
              <a:uFill>
                <a:solidFill>
                  <a:srgbClr val="FFFFFF"/>
                </a:solidFill>
              </a:uFill>
              <a:latin typeface="Arial"/>
            </a:endParaRPr>
          </a:p>
        </p:txBody>
      </p:sp>
      <p:sp>
        <p:nvSpPr>
          <p:cNvPr id="76" name="CustomShape 5"/>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77" name="Imagen 6"/>
          <p:cNvPicPr/>
          <p:nvPr/>
        </p:nvPicPr>
        <p:blipFill>
          <a:blip r:embed="rId2"/>
          <a:stretch/>
        </p:blipFill>
        <p:spPr>
          <a:xfrm>
            <a:off x="103320" y="6176160"/>
            <a:ext cx="2784960" cy="605880"/>
          </a:xfrm>
          <a:prstGeom prst="rect">
            <a:avLst/>
          </a:prstGeom>
          <a:ln>
            <a:noFill/>
          </a:ln>
        </p:spPr>
      </p:pic>
      <p:pic>
        <p:nvPicPr>
          <p:cNvPr id="78" name="Imagen 7"/>
          <p:cNvPicPr/>
          <p:nvPr/>
        </p:nvPicPr>
        <p:blipFill>
          <a:blip r:embed="rId3"/>
          <a:stretch/>
        </p:blipFill>
        <p:spPr>
          <a:xfrm>
            <a:off x="9762480" y="6182280"/>
            <a:ext cx="2325600" cy="593280"/>
          </a:xfrm>
          <a:prstGeom prst="rect">
            <a:avLst/>
          </a:prstGeom>
          <a:ln>
            <a:noFill/>
          </a:ln>
        </p:spPr>
      </p:pic>
      <p:pic>
        <p:nvPicPr>
          <p:cNvPr id="79" name="Imagen 17"/>
          <p:cNvPicPr/>
          <p:nvPr/>
        </p:nvPicPr>
        <p:blipFill>
          <a:blip r:embed="rId4"/>
          <a:stretch/>
        </p:blipFill>
        <p:spPr>
          <a:xfrm>
            <a:off x="6869160" y="6289560"/>
            <a:ext cx="1709640" cy="369720"/>
          </a:xfrm>
          <a:prstGeom prst="rect">
            <a:avLst/>
          </a:prstGeom>
          <a:ln>
            <a:noFill/>
          </a:ln>
        </p:spPr>
      </p:pic>
      <p:pic>
        <p:nvPicPr>
          <p:cNvPr id="80" name="Imagen 23"/>
          <p:cNvPicPr/>
          <p:nvPr/>
        </p:nvPicPr>
        <p:blipFill>
          <a:blip r:embed="rId5"/>
          <a:stretch/>
        </p:blipFill>
        <p:spPr>
          <a:xfrm>
            <a:off x="3849120" y="6385680"/>
            <a:ext cx="2915280" cy="182160"/>
          </a:xfrm>
          <a:prstGeom prst="rect">
            <a:avLst/>
          </a:prstGeom>
          <a:ln>
            <a:noFill/>
          </a:ln>
        </p:spPr>
      </p:pic>
    </p:spTree>
    <p:extLst>
      <p:ext uri="{BB962C8B-B14F-4D97-AF65-F5344CB8AC3E}">
        <p14:creationId xmlns:p14="http://schemas.microsoft.com/office/powerpoint/2010/main" val="7833845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3"/>
          <p:cNvPicPr/>
          <p:nvPr/>
        </p:nvPicPr>
        <p:blipFill>
          <a:blip r:embed="rId2"/>
          <a:stretch/>
        </p:blipFill>
        <p:spPr>
          <a:xfrm>
            <a:off x="8335800" y="1015200"/>
            <a:ext cx="3757320" cy="4956840"/>
          </a:xfrm>
          <a:prstGeom prst="rect">
            <a:avLst/>
          </a:prstGeom>
          <a:ln>
            <a:noFill/>
          </a:ln>
        </p:spPr>
      </p:pic>
      <p:sp>
        <p:nvSpPr>
          <p:cNvPr id="52" name="CustomShape 1"/>
          <p:cNvSpPr/>
          <p:nvPr/>
        </p:nvSpPr>
        <p:spPr>
          <a:xfrm>
            <a:off x="0" y="0"/>
            <a:ext cx="12191040" cy="93384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53" name="CustomShape 2"/>
          <p:cNvSpPr/>
          <p:nvPr/>
        </p:nvSpPr>
        <p:spPr>
          <a:xfrm>
            <a:off x="0" y="96120"/>
            <a:ext cx="12191040" cy="12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smtClean="0">
                <a:solidFill>
                  <a:srgbClr val="FFFFFF"/>
                </a:solidFill>
                <a:uFill>
                  <a:solidFill>
                    <a:srgbClr val="FFFFFF"/>
                  </a:solidFill>
                </a:uFill>
                <a:latin typeface="Calibri"/>
              </a:rPr>
              <a:t>PLANTA POTABILIZADORA DE AGUA SAN VICENTE</a:t>
            </a:r>
            <a:endParaRPr lang="es-MX" sz="4000" b="1" spc="-1" dirty="0">
              <a:solidFill>
                <a:srgbClr val="FFFFFF"/>
              </a:solidFill>
              <a:uFill>
                <a:solidFill>
                  <a:srgbClr val="FFFFFF"/>
                </a:solidFill>
              </a:uFill>
              <a:latin typeface="Calibri"/>
              <a:ea typeface="Calibri"/>
            </a:endParaRPr>
          </a:p>
        </p:txBody>
      </p:sp>
      <p:sp>
        <p:nvSpPr>
          <p:cNvPr id="54" name="CustomShape 3"/>
          <p:cNvSpPr/>
          <p:nvPr/>
        </p:nvSpPr>
        <p:spPr>
          <a:xfrm>
            <a:off x="0" y="6090120"/>
            <a:ext cx="12191040" cy="77940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55" name="Imagen 6"/>
          <p:cNvPicPr/>
          <p:nvPr/>
        </p:nvPicPr>
        <p:blipFill>
          <a:blip r:embed="rId3"/>
          <a:stretch/>
        </p:blipFill>
        <p:spPr>
          <a:xfrm>
            <a:off x="103320" y="6176160"/>
            <a:ext cx="2786400" cy="607320"/>
          </a:xfrm>
          <a:prstGeom prst="rect">
            <a:avLst/>
          </a:prstGeom>
          <a:ln>
            <a:noFill/>
          </a:ln>
        </p:spPr>
      </p:pic>
      <p:pic>
        <p:nvPicPr>
          <p:cNvPr id="56" name="Imagen 7"/>
          <p:cNvPicPr/>
          <p:nvPr/>
        </p:nvPicPr>
        <p:blipFill>
          <a:blip r:embed="rId4"/>
          <a:stretch/>
        </p:blipFill>
        <p:spPr>
          <a:xfrm>
            <a:off x="9762480" y="6182280"/>
            <a:ext cx="2327040" cy="594720"/>
          </a:xfrm>
          <a:prstGeom prst="rect">
            <a:avLst/>
          </a:prstGeom>
          <a:ln>
            <a:noFill/>
          </a:ln>
        </p:spPr>
      </p:pic>
      <p:pic>
        <p:nvPicPr>
          <p:cNvPr id="57" name="Imagen 17"/>
          <p:cNvPicPr/>
          <p:nvPr/>
        </p:nvPicPr>
        <p:blipFill>
          <a:blip r:embed="rId5"/>
          <a:stretch/>
        </p:blipFill>
        <p:spPr>
          <a:xfrm>
            <a:off x="6869160" y="6289560"/>
            <a:ext cx="1711080" cy="371160"/>
          </a:xfrm>
          <a:prstGeom prst="rect">
            <a:avLst/>
          </a:prstGeom>
          <a:ln>
            <a:noFill/>
          </a:ln>
        </p:spPr>
      </p:pic>
      <p:pic>
        <p:nvPicPr>
          <p:cNvPr id="58" name="Imagen 23"/>
          <p:cNvPicPr/>
          <p:nvPr/>
        </p:nvPicPr>
        <p:blipFill>
          <a:blip r:embed="rId6"/>
          <a:stretch/>
        </p:blipFill>
        <p:spPr>
          <a:xfrm>
            <a:off x="3849120" y="6385680"/>
            <a:ext cx="2916720" cy="183600"/>
          </a:xfrm>
          <a:prstGeom prst="rect">
            <a:avLst/>
          </a:prstGeom>
          <a:ln>
            <a:noFill/>
          </a:ln>
        </p:spPr>
      </p:pic>
      <p:sp>
        <p:nvSpPr>
          <p:cNvPr id="59" name="CustomShape 4"/>
          <p:cNvSpPr/>
          <p:nvPr/>
        </p:nvSpPr>
        <p:spPr>
          <a:xfrm>
            <a:off x="280380" y="1420920"/>
            <a:ext cx="7776000" cy="476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s-ES" sz="2400" b="0" strike="noStrike" spc="-1" dirty="0" smtClean="0">
                <a:uFill>
                  <a:solidFill>
                    <a:srgbClr val="FFFFFF"/>
                  </a:solidFill>
                </a:uFill>
                <a:latin typeface="Calibri"/>
                <a:ea typeface="DejaVu Sans"/>
              </a:rPr>
              <a:t>LA LOCALIDAD DE </a:t>
            </a:r>
            <a:r>
              <a:rPr lang="es-ES" sz="2400" spc="-1" dirty="0" smtClean="0">
                <a:uFill>
                  <a:solidFill>
                    <a:srgbClr val="FFFFFF"/>
                  </a:solidFill>
                </a:uFill>
                <a:latin typeface="Calibri"/>
                <a:ea typeface="DejaVu Sans"/>
              </a:rPr>
              <a:t>SAN VICENTE</a:t>
            </a:r>
            <a:r>
              <a:rPr lang="es-ES" sz="2400" b="0" strike="noStrike" spc="-1" dirty="0" smtClean="0">
                <a:uFill>
                  <a:solidFill>
                    <a:srgbClr val="FFFFFF"/>
                  </a:solidFill>
                </a:uFill>
                <a:latin typeface="Calibri"/>
                <a:ea typeface="DejaVu Sans"/>
              </a:rPr>
              <a:t>, PARTIDO DE SAN VICENTE, SE ENCUENTRA AL </a:t>
            </a:r>
            <a:r>
              <a:rPr lang="es-ES" sz="2400" spc="-1" dirty="0" smtClean="0">
                <a:uFill>
                  <a:solidFill>
                    <a:srgbClr val="FFFFFF"/>
                  </a:solidFill>
                </a:uFill>
                <a:latin typeface="Calibri"/>
                <a:ea typeface="DejaVu Sans"/>
              </a:rPr>
              <a:t>NORESTE</a:t>
            </a:r>
            <a:r>
              <a:rPr lang="es-ES" sz="2400" b="0" strike="noStrike" spc="-1" dirty="0" smtClean="0">
                <a:uFill>
                  <a:solidFill>
                    <a:srgbClr val="FFFFFF"/>
                  </a:solidFill>
                </a:uFill>
                <a:latin typeface="Calibri"/>
                <a:ea typeface="DejaVu Sans"/>
              </a:rPr>
              <a:t> </a:t>
            </a:r>
            <a:r>
              <a:rPr lang="es-ES" sz="2400" b="0" strike="noStrike" spc="-1" dirty="0">
                <a:uFill>
                  <a:solidFill>
                    <a:srgbClr val="FFFFFF"/>
                  </a:solidFill>
                </a:uFill>
                <a:latin typeface="Calibri"/>
                <a:ea typeface="DejaVu Sans"/>
              </a:rPr>
              <a:t>DE LA PROVINCIA DE BUENOS </a:t>
            </a:r>
            <a:r>
              <a:rPr lang="es-ES" sz="2400" b="0" strike="noStrike" spc="-1" dirty="0" smtClean="0">
                <a:uFill>
                  <a:solidFill>
                    <a:srgbClr val="FFFFFF"/>
                  </a:solidFill>
                </a:uFill>
                <a:latin typeface="Calibri"/>
                <a:ea typeface="DejaVu Sans"/>
              </a:rPr>
              <a:t>AIRES.</a:t>
            </a:r>
            <a:endParaRPr lang="es-ES" sz="1800" b="0" strike="noStrike" spc="-1" dirty="0">
              <a:uFill>
                <a:solidFill>
                  <a:srgbClr val="FFFFFF"/>
                </a:solidFill>
              </a:uFill>
              <a:latin typeface="Arial"/>
            </a:endParaRPr>
          </a:p>
          <a:p>
            <a:pPr algn="just">
              <a:lnSpc>
                <a:spcPct val="100000"/>
              </a:lnSpc>
            </a:pPr>
            <a:endParaRPr lang="es-ES" sz="1800" b="0" strike="noStrike" spc="-1" dirty="0">
              <a:uFill>
                <a:solidFill>
                  <a:srgbClr val="FFFFFF"/>
                </a:solidFill>
              </a:uFill>
              <a:latin typeface="Arial"/>
            </a:endParaRPr>
          </a:p>
          <a:p>
            <a:pPr algn="just">
              <a:lnSpc>
                <a:spcPct val="100000"/>
              </a:lnSpc>
            </a:pPr>
            <a:r>
              <a:rPr lang="es-ES" sz="2400" b="0" strike="noStrike" spc="-1" dirty="0">
                <a:uFill>
                  <a:solidFill>
                    <a:srgbClr val="FFFFFF"/>
                  </a:solidFill>
                </a:uFill>
                <a:latin typeface="Calibri"/>
                <a:ea typeface="DejaVu Sans"/>
              </a:rPr>
              <a:t>LA POBLACIÓN SEGÚN EL ÚLTIMO CENSO (2010) ES DE:</a:t>
            </a:r>
            <a:endParaRPr lang="es-ES" sz="1800" b="0" strike="noStrike" spc="-1" dirty="0">
              <a:uFill>
                <a:solidFill>
                  <a:srgbClr val="FFFFFF"/>
                </a:solidFill>
              </a:uFill>
              <a:latin typeface="Arial"/>
            </a:endParaRPr>
          </a:p>
          <a:p>
            <a:pPr marL="457200" algn="just">
              <a:lnSpc>
                <a:spcPct val="100000"/>
              </a:lnSpc>
            </a:pPr>
            <a:r>
              <a:rPr lang="es-ES" sz="2400" spc="-1" dirty="0" smtClean="0">
                <a:uFill>
                  <a:solidFill>
                    <a:srgbClr val="FFFFFF"/>
                  </a:solidFill>
                </a:uFill>
                <a:latin typeface="Calibri"/>
                <a:ea typeface="DejaVu Sans"/>
              </a:rPr>
              <a:t>SAN VICENTE</a:t>
            </a:r>
            <a:r>
              <a:rPr lang="es-ES" sz="2400" b="0" strike="noStrike" spc="-1" dirty="0" smtClean="0">
                <a:uFill>
                  <a:solidFill>
                    <a:srgbClr val="FFFFFF"/>
                  </a:solidFill>
                </a:uFill>
                <a:latin typeface="Calibri"/>
                <a:ea typeface="DejaVu Sans"/>
              </a:rPr>
              <a:t>: </a:t>
            </a:r>
            <a:r>
              <a:rPr lang="es-ES" sz="2400" spc="-1" dirty="0" smtClean="0">
                <a:uFill>
                  <a:solidFill>
                    <a:srgbClr val="FFFFFF"/>
                  </a:solidFill>
                </a:uFill>
                <a:latin typeface="Calibri"/>
                <a:ea typeface="DejaVu Sans"/>
              </a:rPr>
              <a:t>58.165</a:t>
            </a:r>
            <a:r>
              <a:rPr lang="es-ES" sz="2400" b="0" strike="noStrike" spc="-1" dirty="0" smtClean="0">
                <a:uFill>
                  <a:solidFill>
                    <a:srgbClr val="FFFFFF"/>
                  </a:solidFill>
                </a:uFill>
                <a:latin typeface="Calibri"/>
                <a:ea typeface="DejaVu Sans"/>
              </a:rPr>
              <a:t> HABITANTES</a:t>
            </a:r>
            <a:endParaRPr lang="es-ES" sz="1800" b="0" strike="noStrike" spc="-1" dirty="0">
              <a:uFill>
                <a:solidFill>
                  <a:srgbClr val="FFFFFF"/>
                </a:solidFill>
              </a:uFill>
              <a:latin typeface="Arial"/>
            </a:endParaRPr>
          </a:p>
          <a:p>
            <a:pPr algn="just">
              <a:lnSpc>
                <a:spcPct val="100000"/>
              </a:lnSpc>
            </a:pPr>
            <a:endParaRPr lang="es-ES" sz="1800" b="0" strike="noStrike" spc="-1" dirty="0">
              <a:solidFill>
                <a:srgbClr val="FF0000"/>
              </a:solidFill>
              <a:uFill>
                <a:solidFill>
                  <a:srgbClr val="FFFFFF"/>
                </a:solidFill>
              </a:uFill>
              <a:latin typeface="Arial"/>
            </a:endParaRPr>
          </a:p>
          <a:p>
            <a:pPr algn="just">
              <a:lnSpc>
                <a:spcPct val="100000"/>
              </a:lnSpc>
            </a:pPr>
            <a:r>
              <a:rPr lang="es-ES" sz="2400" b="0" strike="noStrike" spc="-1" dirty="0">
                <a:uFill>
                  <a:solidFill>
                    <a:srgbClr val="FFFFFF"/>
                  </a:solidFill>
                </a:uFill>
                <a:latin typeface="Calibri"/>
                <a:ea typeface="Calibri"/>
              </a:rPr>
              <a:t>LA OPERACIÓN DEL SERVICIO DE AGUA Y CLOACAS EN AMBAS CIUDADES ESTÁ A CARGO DE AGUAS BONAERENSES S.A. (ABSA). </a:t>
            </a:r>
            <a:endParaRPr lang="es-ES" sz="1800" b="0" strike="noStrike" spc="-1" dirty="0">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endParaRPr lang="es-ES" sz="1800" b="0" strike="noStrike" spc="-1" dirty="0">
              <a:solidFill>
                <a:srgbClr val="000000"/>
              </a:solidFill>
              <a:uFill>
                <a:solidFill>
                  <a:srgbClr val="FFFFFF"/>
                </a:solidFill>
              </a:uFill>
              <a:latin typeface="Arial"/>
            </a:endParaRPr>
          </a:p>
          <a:p>
            <a:pPr algn="just">
              <a:lnSpc>
                <a:spcPct val="100000"/>
              </a:lnSpc>
            </a:pPr>
            <a:r>
              <a:rPr lang="es-ES" sz="2000" b="0" strike="noStrike" spc="-1" dirty="0">
                <a:solidFill>
                  <a:srgbClr val="000000"/>
                </a:solidFill>
                <a:uFill>
                  <a:solidFill>
                    <a:srgbClr val="FFFFFF"/>
                  </a:solidFill>
                </a:uFill>
                <a:latin typeface="Calibri"/>
                <a:ea typeface="Calibri"/>
              </a:rPr>
              <a:t> </a:t>
            </a:r>
            <a:endParaRPr lang="es-ES" sz="1800" b="0" strike="noStrike" spc="-1" dirty="0">
              <a:solidFill>
                <a:srgbClr val="000000"/>
              </a:solidFill>
              <a:uFill>
                <a:solidFill>
                  <a:srgbClr val="FFFFFF"/>
                </a:solidFill>
              </a:uFill>
              <a:latin typeface="Arial"/>
            </a:endParaRPr>
          </a:p>
        </p:txBody>
      </p:sp>
      <p:sp>
        <p:nvSpPr>
          <p:cNvPr id="60" name="CustomShape 5"/>
          <p:cNvSpPr/>
          <p:nvPr/>
        </p:nvSpPr>
        <p:spPr>
          <a:xfrm>
            <a:off x="10705000" y="1832355"/>
            <a:ext cx="811800" cy="79128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61" name="CustomShape 6"/>
          <p:cNvSpPr/>
          <p:nvPr/>
        </p:nvSpPr>
        <p:spPr>
          <a:xfrm>
            <a:off x="10806520" y="1931355"/>
            <a:ext cx="608760" cy="59328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
        <p:nvSpPr>
          <p:cNvPr id="62" name="CustomShape 7"/>
          <p:cNvSpPr/>
          <p:nvPr/>
        </p:nvSpPr>
        <p:spPr>
          <a:xfrm>
            <a:off x="10908400" y="2031075"/>
            <a:ext cx="405000" cy="394560"/>
          </a:xfrm>
          <a:prstGeom prst="ellipse">
            <a:avLst/>
          </a:prstGeom>
          <a:noFill/>
          <a:ln w="19080">
            <a:solidFill>
              <a:srgbClr val="FF0000"/>
            </a:solidFill>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34043426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stomShape 1"/>
          <p:cNvSpPr/>
          <p:nvPr/>
        </p:nvSpPr>
        <p:spPr>
          <a:xfrm>
            <a:off x="0" y="0"/>
            <a:ext cx="12191400" cy="9342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64" name="CustomShape 2"/>
          <p:cNvSpPr/>
          <p:nvPr/>
        </p:nvSpPr>
        <p:spPr>
          <a:xfrm>
            <a:off x="1300320" y="113400"/>
            <a:ext cx="9615600" cy="129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dirty="0" smtClean="0">
                <a:solidFill>
                  <a:srgbClr val="FFFFFF"/>
                </a:solidFill>
                <a:uFill>
                  <a:solidFill>
                    <a:srgbClr val="FFFFFF"/>
                  </a:solidFill>
                </a:uFill>
                <a:latin typeface="Calibri"/>
                <a:ea typeface="DejaVu Sans"/>
              </a:rPr>
              <a:t>SITUACIÓN </a:t>
            </a:r>
            <a:r>
              <a:rPr lang="es-ES" sz="4000" b="1" strike="noStrike" spc="-1" dirty="0">
                <a:solidFill>
                  <a:srgbClr val="FFFFFF"/>
                </a:solidFill>
                <a:uFill>
                  <a:solidFill>
                    <a:srgbClr val="FFFFFF"/>
                  </a:solidFill>
                </a:uFill>
                <a:latin typeface="Calibri"/>
                <a:ea typeface="DejaVu Sans"/>
              </a:rPr>
              <a:t>ACTUAL</a:t>
            </a:r>
            <a:endParaRPr lang="es-ES" sz="1800" b="0" strike="noStrike" spc="-1" dirty="0">
              <a:solidFill>
                <a:srgbClr val="000000"/>
              </a:solidFill>
              <a:uFill>
                <a:solidFill>
                  <a:srgbClr val="FFFFFF"/>
                </a:solidFill>
              </a:uFill>
              <a:latin typeface="Arial"/>
            </a:endParaRPr>
          </a:p>
        </p:txBody>
      </p:sp>
      <p:sp>
        <p:nvSpPr>
          <p:cNvPr id="65" name="CustomShape 3"/>
          <p:cNvSpPr/>
          <p:nvPr/>
        </p:nvSpPr>
        <p:spPr>
          <a:xfrm>
            <a:off x="0" y="6090120"/>
            <a:ext cx="12191400" cy="7797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66" name="Imagen 6"/>
          <p:cNvPicPr/>
          <p:nvPr/>
        </p:nvPicPr>
        <p:blipFill>
          <a:blip r:embed="rId2"/>
          <a:stretch/>
        </p:blipFill>
        <p:spPr>
          <a:xfrm>
            <a:off x="103320" y="6176160"/>
            <a:ext cx="2786760" cy="607680"/>
          </a:xfrm>
          <a:prstGeom prst="rect">
            <a:avLst/>
          </a:prstGeom>
          <a:ln>
            <a:noFill/>
          </a:ln>
        </p:spPr>
      </p:pic>
      <p:pic>
        <p:nvPicPr>
          <p:cNvPr id="67" name="Imagen 7"/>
          <p:cNvPicPr/>
          <p:nvPr/>
        </p:nvPicPr>
        <p:blipFill>
          <a:blip r:embed="rId3"/>
          <a:stretch/>
        </p:blipFill>
        <p:spPr>
          <a:xfrm>
            <a:off x="9762480" y="6182280"/>
            <a:ext cx="2327400" cy="595080"/>
          </a:xfrm>
          <a:prstGeom prst="rect">
            <a:avLst/>
          </a:prstGeom>
          <a:ln>
            <a:noFill/>
          </a:ln>
        </p:spPr>
      </p:pic>
      <p:pic>
        <p:nvPicPr>
          <p:cNvPr id="68" name="Imagen 17"/>
          <p:cNvPicPr/>
          <p:nvPr/>
        </p:nvPicPr>
        <p:blipFill>
          <a:blip r:embed="rId4"/>
          <a:stretch/>
        </p:blipFill>
        <p:spPr>
          <a:xfrm>
            <a:off x="6869160" y="6289560"/>
            <a:ext cx="1711440" cy="371520"/>
          </a:xfrm>
          <a:prstGeom prst="rect">
            <a:avLst/>
          </a:prstGeom>
          <a:ln>
            <a:noFill/>
          </a:ln>
        </p:spPr>
      </p:pic>
      <p:pic>
        <p:nvPicPr>
          <p:cNvPr id="69" name="Imagen 23"/>
          <p:cNvPicPr/>
          <p:nvPr/>
        </p:nvPicPr>
        <p:blipFill>
          <a:blip r:embed="rId5"/>
          <a:stretch/>
        </p:blipFill>
        <p:spPr>
          <a:xfrm>
            <a:off x="3849120" y="6385680"/>
            <a:ext cx="2917080" cy="183960"/>
          </a:xfrm>
          <a:prstGeom prst="rect">
            <a:avLst/>
          </a:prstGeom>
          <a:ln>
            <a:noFill/>
          </a:ln>
        </p:spPr>
      </p:pic>
      <p:sp>
        <p:nvSpPr>
          <p:cNvPr id="70" name="CustomShape 4"/>
          <p:cNvSpPr/>
          <p:nvPr/>
        </p:nvSpPr>
        <p:spPr>
          <a:xfrm>
            <a:off x="407160" y="1093680"/>
            <a:ext cx="11376720" cy="4873320"/>
          </a:xfrm>
          <a:prstGeom prst="rect">
            <a:avLst/>
          </a:prstGeom>
          <a:noFill/>
          <a:ln>
            <a:noFill/>
          </a:ln>
        </p:spPr>
        <p:style>
          <a:lnRef idx="0">
            <a:scrgbClr r="0" g="0" b="0"/>
          </a:lnRef>
          <a:fillRef idx="0">
            <a:scrgbClr r="0" g="0" b="0"/>
          </a:fillRef>
          <a:effectRef idx="0">
            <a:scrgbClr r="0" g="0" b="0"/>
          </a:effectRef>
          <a:fontRef idx="minor"/>
        </p:style>
      </p:sp>
      <p:sp>
        <p:nvSpPr>
          <p:cNvPr id="71" name="CustomShape 5"/>
          <p:cNvSpPr/>
          <p:nvPr/>
        </p:nvSpPr>
        <p:spPr>
          <a:xfrm>
            <a:off x="256674" y="1374733"/>
            <a:ext cx="11527206" cy="456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MX" sz="2800" spc="-1" dirty="0" smtClean="0">
                <a:solidFill>
                  <a:srgbClr val="000000"/>
                </a:solidFill>
                <a:uFill>
                  <a:solidFill>
                    <a:srgbClr val="FFFFFF"/>
                  </a:solidFill>
                </a:uFill>
                <a:latin typeface="Calibri"/>
                <a:ea typeface="Calibri"/>
              </a:rPr>
              <a:t>EL OBJETIVO DE ESTE PROYECTO ES MEJORAR LA CALIDAD DEL AGUA DISTRIBUIDA EN LA LOCALIDAD DE SAN VICENTE, DEBIDO AL INCREMENTO DE LOS VALORES DE ALGUNOS PARÁMETROS RELACIONADOS CON LA CALIDAD DEL AGUA CRUDA.</a:t>
            </a:r>
          </a:p>
          <a:p>
            <a:pPr algn="ctr"/>
            <a:endParaRPr lang="es-MX" sz="2800" spc="-1" dirty="0" smtClean="0">
              <a:solidFill>
                <a:srgbClr val="000000"/>
              </a:solidFill>
              <a:uFill>
                <a:solidFill>
                  <a:srgbClr val="FFFFFF"/>
                </a:solidFill>
              </a:uFill>
              <a:latin typeface="Calibri"/>
              <a:ea typeface="Calibri"/>
            </a:endParaRPr>
          </a:p>
          <a:p>
            <a:pPr algn="ctr"/>
            <a:r>
              <a:rPr lang="es-MX" sz="2800" spc="-1" dirty="0" smtClean="0">
                <a:solidFill>
                  <a:srgbClr val="000000"/>
                </a:solidFill>
                <a:uFill>
                  <a:solidFill>
                    <a:srgbClr val="FFFFFF"/>
                  </a:solidFill>
                </a:uFill>
                <a:latin typeface="Calibri"/>
                <a:ea typeface="Calibri"/>
              </a:rPr>
              <a:t>LA SOLUCIÓN CONSISTE EN LA INSTALACIÓN DE UN SISTEMA DE POTABILIZACIÓN DE AGUA PARA SU POSTERIOR DISTRIBUCIÓN. ESTE SISTEMA ESTARÁ CONSTITUIDO POR UN CONJUNTO DE MÓDULOS PREFABRICADOS QUE PERMITIRÁN ASEGURAR LA CALIDAD DEL AGUA DISTRIBUIDA. </a:t>
            </a:r>
            <a:endParaRPr lang="es-ES" sz="2800" spc="-1" dirty="0">
              <a:solidFill>
                <a:srgbClr val="000000"/>
              </a:solidFill>
              <a:uFill>
                <a:solidFill>
                  <a:srgbClr val="FFFFFF"/>
                </a:solidFill>
              </a:uFill>
              <a:latin typeface="Calibri"/>
              <a:ea typeface="Calibri"/>
            </a:endParaRPr>
          </a:p>
        </p:txBody>
      </p:sp>
    </p:spTree>
    <p:extLst>
      <p:ext uri="{BB962C8B-B14F-4D97-AF65-F5344CB8AC3E}">
        <p14:creationId xmlns:p14="http://schemas.microsoft.com/office/powerpoint/2010/main" val="3645901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t="269" r="3905"/>
          <a:stretch/>
        </p:blipFill>
        <p:spPr>
          <a:xfrm>
            <a:off x="-12600" y="213360"/>
            <a:ext cx="12219840" cy="6047760"/>
          </a:xfrm>
          <a:prstGeom prst="rect">
            <a:avLst/>
          </a:prstGeom>
        </p:spPr>
      </p:pic>
      <p:sp>
        <p:nvSpPr>
          <p:cNvPr id="83" name="CustomShape 1"/>
          <p:cNvSpPr/>
          <p:nvPr/>
        </p:nvSpPr>
        <p:spPr>
          <a:xfrm>
            <a:off x="9746640" y="6274800"/>
            <a:ext cx="116640" cy="116640"/>
          </a:xfrm>
          <a:prstGeom prst="ellipse">
            <a:avLst/>
          </a:prstGeom>
          <a:solidFill>
            <a:srgbClr val="FF0066"/>
          </a:solidFill>
          <a:ln w="28440">
            <a:solidFill>
              <a:schemeClr val="bg1"/>
            </a:solidFill>
            <a:round/>
          </a:ln>
        </p:spPr>
        <p:style>
          <a:lnRef idx="2">
            <a:schemeClr val="accent1">
              <a:shade val="50000"/>
            </a:schemeClr>
          </a:lnRef>
          <a:fillRef idx="1">
            <a:schemeClr val="accent1"/>
          </a:fillRef>
          <a:effectRef idx="0">
            <a:schemeClr val="accent1"/>
          </a:effectRef>
          <a:fontRef idx="minor"/>
        </p:style>
      </p:sp>
      <p:sp>
        <p:nvSpPr>
          <p:cNvPr id="84" name="CustomShape 2"/>
          <p:cNvSpPr/>
          <p:nvPr/>
        </p:nvSpPr>
        <p:spPr>
          <a:xfrm>
            <a:off x="9365040" y="5999400"/>
            <a:ext cx="9039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000" b="1" strike="noStrike" spc="-1">
                <a:solidFill>
                  <a:srgbClr val="FFE101"/>
                </a:solidFill>
                <a:uFill>
                  <a:solidFill>
                    <a:srgbClr val="FFFFFF"/>
                  </a:solidFill>
                </a:uFill>
                <a:latin typeface="Calibri"/>
                <a:ea typeface="DejaVu Sans"/>
              </a:rPr>
              <a:t>VILLA ELIVIRA</a:t>
            </a:r>
            <a:endParaRPr lang="es-ES" sz="1800" b="0" strike="noStrike" spc="-1">
              <a:solidFill>
                <a:srgbClr val="000000"/>
              </a:solidFill>
              <a:uFill>
                <a:solidFill>
                  <a:srgbClr val="FFFFFF"/>
                </a:solidFill>
              </a:uFill>
              <a:latin typeface="Arial"/>
            </a:endParaRPr>
          </a:p>
        </p:txBody>
      </p:sp>
      <p:sp>
        <p:nvSpPr>
          <p:cNvPr id="85" name="CustomShape 3"/>
          <p:cNvSpPr/>
          <p:nvPr/>
        </p:nvSpPr>
        <p:spPr>
          <a:xfrm>
            <a:off x="2969640" y="6503040"/>
            <a:ext cx="6051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s-ES" sz="1000" b="1" strike="noStrike" spc="-1">
                <a:solidFill>
                  <a:srgbClr val="FFE101"/>
                </a:solidFill>
                <a:uFill>
                  <a:solidFill>
                    <a:srgbClr val="FFFFFF"/>
                  </a:solidFill>
                </a:uFill>
                <a:latin typeface="Calibri"/>
                <a:ea typeface="DejaVu Sans"/>
              </a:rPr>
              <a:t>ABASTO</a:t>
            </a:r>
            <a:endParaRPr lang="es-ES" sz="1800" b="0" strike="noStrike" spc="-1">
              <a:solidFill>
                <a:srgbClr val="000000"/>
              </a:solidFill>
              <a:uFill>
                <a:solidFill>
                  <a:srgbClr val="FFFFFF"/>
                </a:solidFill>
              </a:uFill>
              <a:latin typeface="Arial"/>
            </a:endParaRPr>
          </a:p>
        </p:txBody>
      </p:sp>
      <p:sp>
        <p:nvSpPr>
          <p:cNvPr id="86" name="CustomShape 4"/>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87" name="Imagen 132"/>
          <p:cNvPicPr/>
          <p:nvPr/>
        </p:nvPicPr>
        <p:blipFill>
          <a:blip r:embed="rId4"/>
          <a:stretch/>
        </p:blipFill>
        <p:spPr>
          <a:xfrm>
            <a:off x="103320" y="6176160"/>
            <a:ext cx="2786040" cy="606960"/>
          </a:xfrm>
          <a:prstGeom prst="rect">
            <a:avLst/>
          </a:prstGeom>
          <a:ln>
            <a:noFill/>
          </a:ln>
        </p:spPr>
      </p:pic>
      <p:pic>
        <p:nvPicPr>
          <p:cNvPr id="88" name="Imagen 133"/>
          <p:cNvPicPr/>
          <p:nvPr/>
        </p:nvPicPr>
        <p:blipFill>
          <a:blip r:embed="rId5"/>
          <a:stretch/>
        </p:blipFill>
        <p:spPr>
          <a:xfrm>
            <a:off x="9762480" y="6182280"/>
            <a:ext cx="2326680" cy="594360"/>
          </a:xfrm>
          <a:prstGeom prst="rect">
            <a:avLst/>
          </a:prstGeom>
          <a:ln>
            <a:noFill/>
          </a:ln>
        </p:spPr>
      </p:pic>
      <p:pic>
        <p:nvPicPr>
          <p:cNvPr id="89" name="Imagen 118"/>
          <p:cNvPicPr/>
          <p:nvPr/>
        </p:nvPicPr>
        <p:blipFill>
          <a:blip r:embed="rId6"/>
          <a:stretch/>
        </p:blipFill>
        <p:spPr>
          <a:xfrm>
            <a:off x="6869160" y="6289560"/>
            <a:ext cx="1710720" cy="370800"/>
          </a:xfrm>
          <a:prstGeom prst="rect">
            <a:avLst/>
          </a:prstGeom>
          <a:ln>
            <a:noFill/>
          </a:ln>
        </p:spPr>
      </p:pic>
      <p:pic>
        <p:nvPicPr>
          <p:cNvPr id="90" name="Imagen 119"/>
          <p:cNvPicPr/>
          <p:nvPr/>
        </p:nvPicPr>
        <p:blipFill>
          <a:blip r:embed="rId7"/>
          <a:stretch/>
        </p:blipFill>
        <p:spPr>
          <a:xfrm>
            <a:off x="3849120" y="6385680"/>
            <a:ext cx="2916360" cy="183240"/>
          </a:xfrm>
          <a:prstGeom prst="rect">
            <a:avLst/>
          </a:prstGeom>
          <a:ln>
            <a:noFill/>
          </a:ln>
        </p:spPr>
      </p:pic>
      <p:sp>
        <p:nvSpPr>
          <p:cNvPr id="94" name="CustomShape 7"/>
          <p:cNvSpPr/>
          <p:nvPr/>
        </p:nvSpPr>
        <p:spPr>
          <a:xfrm>
            <a:off x="-12600" y="0"/>
            <a:ext cx="122281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95" name="CustomShape 8"/>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a:solidFill>
                  <a:srgbClr val="FFFFFF"/>
                </a:solidFill>
                <a:uFill>
                  <a:solidFill>
                    <a:srgbClr val="FFFFFF"/>
                  </a:solidFill>
                </a:uFill>
                <a:latin typeface="Calibri"/>
              </a:rPr>
              <a:t>PLANTA POTABILIZADORA DE AGUA SAN VICENTE</a:t>
            </a:r>
            <a:endParaRPr lang="es-MX" sz="4000" b="1" spc="-1" dirty="0">
              <a:solidFill>
                <a:srgbClr val="FFFFFF"/>
              </a:solidFill>
              <a:uFill>
                <a:solidFill>
                  <a:srgbClr val="FFFFFF"/>
                </a:solidFill>
              </a:uFill>
              <a:latin typeface="Calibri"/>
              <a:ea typeface="Calibri"/>
            </a:endParaRPr>
          </a:p>
        </p:txBody>
      </p:sp>
    </p:spTree>
    <p:extLst>
      <p:ext uri="{BB962C8B-B14F-4D97-AF65-F5344CB8AC3E}">
        <p14:creationId xmlns:p14="http://schemas.microsoft.com/office/powerpoint/2010/main" val="146967125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806040" y="865080"/>
            <a:ext cx="10599897" cy="42732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343080" indent="-342000" algn="just">
              <a:lnSpc>
                <a:spcPct val="200000"/>
              </a:lnSpc>
              <a:buClr>
                <a:srgbClr val="000000"/>
              </a:buClr>
              <a:buFont typeface="Wingdings" charset="2"/>
              <a:buChar char=""/>
            </a:pPr>
            <a:r>
              <a:rPr lang="es-ES" sz="2800" b="1" strike="noStrike" spc="-1" dirty="0" smtClean="0">
                <a:solidFill>
                  <a:srgbClr val="000000"/>
                </a:solidFill>
                <a:uFill>
                  <a:solidFill>
                    <a:srgbClr val="FFFFFF"/>
                  </a:solidFill>
                </a:uFill>
                <a:latin typeface="Calibri"/>
                <a:ea typeface="DejaVu Sans"/>
              </a:rPr>
              <a:t>PLANTA DE TRATAMIENTO DE AGUA MODULAR PREFABRICADA</a:t>
            </a:r>
          </a:p>
          <a:p>
            <a:pPr marL="1080" algn="just">
              <a:lnSpc>
                <a:spcPct val="200000"/>
              </a:lnSpc>
              <a:buClr>
                <a:srgbClr val="000000"/>
              </a:buClr>
            </a:pPr>
            <a:r>
              <a:rPr lang="es-ES" sz="2800" spc="-1" dirty="0" smtClean="0">
                <a:solidFill>
                  <a:srgbClr val="000000"/>
                </a:solidFill>
                <a:uFill>
                  <a:solidFill>
                    <a:srgbClr val="FFFFFF"/>
                  </a:solidFill>
                </a:uFill>
                <a:latin typeface="Calibri"/>
              </a:rPr>
              <a:t>CAPACIDAD DE POTABILZACIÓN 400m3/h</a:t>
            </a:r>
          </a:p>
          <a:p>
            <a:pPr marL="1080" algn="just">
              <a:buClr>
                <a:srgbClr val="000000"/>
              </a:buClr>
            </a:pPr>
            <a:r>
              <a:rPr lang="es-ES" sz="2800" strike="noStrike" spc="-1" dirty="0" smtClean="0">
                <a:solidFill>
                  <a:srgbClr val="000000"/>
                </a:solidFill>
                <a:uFill>
                  <a:solidFill>
                    <a:srgbClr val="FFFFFF"/>
                  </a:solidFill>
                </a:uFill>
                <a:latin typeface="Calibri"/>
              </a:rPr>
              <a:t>4 </a:t>
            </a:r>
            <a:r>
              <a:rPr lang="es-ES" sz="2800" spc="-1" dirty="0" smtClean="0">
                <a:solidFill>
                  <a:srgbClr val="000000"/>
                </a:solidFill>
                <a:uFill>
                  <a:solidFill>
                    <a:srgbClr val="FFFFFF"/>
                  </a:solidFill>
                </a:uFill>
                <a:latin typeface="Calibri"/>
              </a:rPr>
              <a:t>MÓ</a:t>
            </a:r>
            <a:r>
              <a:rPr lang="es-ES" sz="2800" strike="noStrike" spc="-1" dirty="0" smtClean="0">
                <a:solidFill>
                  <a:srgbClr val="000000"/>
                </a:solidFill>
                <a:uFill>
                  <a:solidFill>
                    <a:srgbClr val="FFFFFF"/>
                  </a:solidFill>
                </a:uFill>
                <a:latin typeface="Calibri"/>
              </a:rPr>
              <a:t>DULOS EN PARALELO, CON PROCESOS DE COAGULACIÓN, FLOCULACIÓN MECANICA, CLARIFICACIÓN, FILTRACIÓN Y DESINFECCIÓN.</a:t>
            </a:r>
            <a:endParaRPr lang="es-ES" sz="1800" strike="noStrike" spc="-1" dirty="0">
              <a:solidFill>
                <a:srgbClr val="FF0000"/>
              </a:solidFill>
              <a:uFill>
                <a:solidFill>
                  <a:srgbClr val="FFFFFF"/>
                </a:solidFill>
              </a:uFill>
              <a:latin typeface="Arial"/>
            </a:endParaRPr>
          </a:p>
        </p:txBody>
      </p:sp>
      <p:sp>
        <p:nvSpPr>
          <p:cNvPr id="99" name="CustomShape 2"/>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0" name="Imagen 4"/>
          <p:cNvPicPr/>
          <p:nvPr/>
        </p:nvPicPr>
        <p:blipFill>
          <a:blip r:embed="rId2"/>
          <a:stretch/>
        </p:blipFill>
        <p:spPr>
          <a:xfrm>
            <a:off x="103320" y="6176160"/>
            <a:ext cx="2786040" cy="606960"/>
          </a:xfrm>
          <a:prstGeom prst="rect">
            <a:avLst/>
          </a:prstGeom>
          <a:ln>
            <a:noFill/>
          </a:ln>
        </p:spPr>
      </p:pic>
      <p:pic>
        <p:nvPicPr>
          <p:cNvPr id="101" name="Imagen 5"/>
          <p:cNvPicPr/>
          <p:nvPr/>
        </p:nvPicPr>
        <p:blipFill>
          <a:blip r:embed="rId3"/>
          <a:stretch/>
        </p:blipFill>
        <p:spPr>
          <a:xfrm>
            <a:off x="9762480" y="6182280"/>
            <a:ext cx="2326680" cy="594360"/>
          </a:xfrm>
          <a:prstGeom prst="rect">
            <a:avLst/>
          </a:prstGeom>
          <a:ln>
            <a:noFill/>
          </a:ln>
        </p:spPr>
      </p:pic>
      <p:sp>
        <p:nvSpPr>
          <p:cNvPr id="102" name="CustomShape 3"/>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pic>
        <p:nvPicPr>
          <p:cNvPr id="103" name="Imagen 2"/>
          <p:cNvPicPr/>
          <p:nvPr/>
        </p:nvPicPr>
        <p:blipFill>
          <a:blip r:embed="rId4"/>
          <a:stretch/>
        </p:blipFill>
        <p:spPr>
          <a:xfrm>
            <a:off x="6869160" y="6289560"/>
            <a:ext cx="1710720" cy="370800"/>
          </a:xfrm>
          <a:prstGeom prst="rect">
            <a:avLst/>
          </a:prstGeom>
          <a:ln>
            <a:noFill/>
          </a:ln>
        </p:spPr>
      </p:pic>
      <p:pic>
        <p:nvPicPr>
          <p:cNvPr id="104" name="Imagen 6"/>
          <p:cNvPicPr/>
          <p:nvPr/>
        </p:nvPicPr>
        <p:blipFill>
          <a:blip r:embed="rId5"/>
          <a:stretch/>
        </p:blipFill>
        <p:spPr>
          <a:xfrm>
            <a:off x="3849120" y="6385680"/>
            <a:ext cx="2916360" cy="183240"/>
          </a:xfrm>
          <a:prstGeom prst="rect">
            <a:avLst/>
          </a:prstGeom>
          <a:ln>
            <a:noFill/>
          </a:ln>
        </p:spPr>
      </p:pic>
      <p:sp>
        <p:nvSpPr>
          <p:cNvPr id="105" name="CustomShape 4"/>
          <p:cNvSpPr/>
          <p:nvPr/>
        </p:nvSpPr>
        <p:spPr>
          <a:xfrm>
            <a:off x="-552240" y="144000"/>
            <a:ext cx="1286352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Calibri"/>
              </a:rPr>
              <a:t>COMPONENTES DE LA OBR</a:t>
            </a:r>
            <a:r>
              <a:rPr lang="es-ES" sz="3000" b="1" strike="noStrike" spc="-1">
                <a:solidFill>
                  <a:srgbClr val="FFFFFF"/>
                </a:solidFill>
                <a:uFill>
                  <a:solidFill>
                    <a:srgbClr val="FFFFFF"/>
                  </a:solidFill>
                </a:uFill>
                <a:latin typeface="Calibri"/>
                <a:ea typeface="Calibri"/>
              </a:rPr>
              <a:t> </a:t>
            </a:r>
            <a:endParaRPr lang="es-ES" sz="1800" b="0" strike="noStrike" spc="-1">
              <a:solidFill>
                <a:srgbClr val="000000"/>
              </a:solidFill>
              <a:uFill>
                <a:solidFill>
                  <a:srgbClr val="FFFFFF"/>
                </a:solidFill>
              </a:uFill>
              <a:latin typeface="Arial"/>
            </a:endParaRPr>
          </a:p>
        </p:txBody>
      </p:sp>
      <p:sp>
        <p:nvSpPr>
          <p:cNvPr id="106" name="CustomShape 5"/>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07" name="CustomShape 6"/>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a:solidFill>
                  <a:srgbClr val="FFFFFF"/>
                </a:solidFill>
                <a:uFill>
                  <a:solidFill>
                    <a:srgbClr val="FFFFFF"/>
                  </a:solidFill>
                </a:uFill>
                <a:latin typeface="Calibri"/>
              </a:rPr>
              <a:t>PLANTA POTABILIZADORA DE AGUA SAN VICENTE</a:t>
            </a:r>
            <a:endParaRPr lang="es-MX" sz="4000" b="1" spc="-1" dirty="0">
              <a:solidFill>
                <a:srgbClr val="FFFFFF"/>
              </a:solidFill>
              <a:uFill>
                <a:solidFill>
                  <a:srgbClr val="FFFFFF"/>
                </a:solidFill>
              </a:uFill>
              <a:latin typeface="Calibri"/>
              <a:ea typeface="Calibri"/>
            </a:endParaRPr>
          </a:p>
        </p:txBody>
      </p:sp>
    </p:spTree>
    <p:extLst>
      <p:ext uri="{BB962C8B-B14F-4D97-AF65-F5344CB8AC3E}">
        <p14:creationId xmlns:p14="http://schemas.microsoft.com/office/powerpoint/2010/main" val="12704926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9" name="Imagen 4"/>
          <p:cNvPicPr/>
          <p:nvPr/>
        </p:nvPicPr>
        <p:blipFill>
          <a:blip r:embed="rId2"/>
          <a:stretch/>
        </p:blipFill>
        <p:spPr>
          <a:xfrm>
            <a:off x="103320" y="6176160"/>
            <a:ext cx="2786040" cy="606960"/>
          </a:xfrm>
          <a:prstGeom prst="rect">
            <a:avLst/>
          </a:prstGeom>
          <a:ln>
            <a:noFill/>
          </a:ln>
        </p:spPr>
      </p:pic>
      <p:pic>
        <p:nvPicPr>
          <p:cNvPr id="110" name="Imagen 5"/>
          <p:cNvPicPr/>
          <p:nvPr/>
        </p:nvPicPr>
        <p:blipFill>
          <a:blip r:embed="rId3"/>
          <a:stretch/>
        </p:blipFill>
        <p:spPr>
          <a:xfrm>
            <a:off x="9762480" y="6182280"/>
            <a:ext cx="2326680" cy="594360"/>
          </a:xfrm>
          <a:prstGeom prst="rect">
            <a:avLst/>
          </a:prstGeom>
          <a:ln>
            <a:noFill/>
          </a:ln>
        </p:spPr>
      </p:pic>
      <p:sp>
        <p:nvSpPr>
          <p:cNvPr id="111" name="CustomShape 2"/>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sp>
        <p:nvSpPr>
          <p:cNvPr id="112" name="CustomShape 3"/>
          <p:cNvSpPr/>
          <p:nvPr/>
        </p:nvSpPr>
        <p:spPr>
          <a:xfrm>
            <a:off x="1026000" y="1556280"/>
            <a:ext cx="10565280" cy="295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Población beneficiada: </a:t>
            </a:r>
            <a:r>
              <a:rPr lang="es-ES" sz="2800" b="0" strike="noStrike" spc="-1" dirty="0" smtClean="0">
                <a:uFill>
                  <a:solidFill>
                    <a:srgbClr val="FFFFFF"/>
                  </a:solidFill>
                </a:uFill>
                <a:latin typeface="Calibri Light"/>
                <a:ea typeface="DejaVu Sans"/>
              </a:rPr>
              <a:t>58.165 </a:t>
            </a:r>
            <a:r>
              <a:rPr lang="es-ES" sz="2800" b="0" strike="noStrike" spc="-1" dirty="0">
                <a:uFill>
                  <a:solidFill>
                    <a:srgbClr val="FFFFFF"/>
                  </a:solidFill>
                </a:uFill>
                <a:latin typeface="Calibri Light"/>
                <a:ea typeface="DejaVu Sans"/>
              </a:rPr>
              <a:t>hab.</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Plazo: </a:t>
            </a:r>
            <a:r>
              <a:rPr lang="es-ES" sz="2800" b="0" strike="noStrike" spc="-1" dirty="0" smtClean="0">
                <a:uFill>
                  <a:solidFill>
                    <a:srgbClr val="FFFFFF"/>
                  </a:solidFill>
                </a:uFill>
                <a:latin typeface="Calibri Light"/>
                <a:ea typeface="DejaVu Sans"/>
              </a:rPr>
              <a:t>720 </a:t>
            </a:r>
            <a:r>
              <a:rPr lang="es-ES" sz="2800" b="0" strike="noStrike" spc="-1" dirty="0">
                <a:uFill>
                  <a:solidFill>
                    <a:srgbClr val="FFFFFF"/>
                  </a:solidFill>
                </a:uFill>
                <a:latin typeface="Calibri Light"/>
                <a:ea typeface="DejaVu Sans"/>
              </a:rPr>
              <a:t>días </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Financiamiento: </a:t>
            </a:r>
            <a:r>
              <a:rPr lang="es-ES" sz="2800" spc="-1" dirty="0">
                <a:uFill>
                  <a:solidFill>
                    <a:srgbClr val="FFFFFF"/>
                  </a:solidFill>
                </a:uFill>
                <a:latin typeface="Calibri Light"/>
              </a:rPr>
              <a:t>Banco Interamericano de Desarrollo (BID)</a:t>
            </a:r>
            <a:endParaRPr lang="es-ES" sz="2800" spc="-1" dirty="0">
              <a:uFill>
                <a:solidFill>
                  <a:srgbClr val="FFFFFF"/>
                </a:solidFill>
              </a:uFill>
            </a:endParaRPr>
          </a:p>
          <a:p>
            <a:pPr marL="457560" indent="-456120">
              <a:lnSpc>
                <a:spcPct val="150000"/>
              </a:lnSpc>
              <a:buClr>
                <a:srgbClr val="2AAEC0"/>
              </a:buClr>
              <a:buFont typeface="Wingdings" charset="2"/>
              <a:buChar char=""/>
            </a:pPr>
            <a:r>
              <a:rPr lang="es-ES" sz="2800" b="0" strike="noStrike" spc="-1" dirty="0" smtClean="0">
                <a:solidFill>
                  <a:srgbClr val="000000"/>
                </a:solidFill>
                <a:uFill>
                  <a:solidFill>
                    <a:srgbClr val="FFFFFF"/>
                  </a:solidFill>
                </a:uFill>
                <a:latin typeface="Calibri Light"/>
                <a:ea typeface="DejaVu Sans"/>
              </a:rPr>
              <a:t>Operador</a:t>
            </a:r>
            <a:r>
              <a:rPr lang="es-ES" sz="2800" b="0" strike="noStrike" spc="-1" dirty="0">
                <a:solidFill>
                  <a:srgbClr val="000000"/>
                </a:solidFill>
                <a:uFill>
                  <a:solidFill>
                    <a:srgbClr val="FFFFFF"/>
                  </a:solidFill>
                </a:uFill>
                <a:latin typeface="Calibri Light"/>
                <a:ea typeface="DejaVu Sans"/>
              </a:rPr>
              <a:t>: Aguas Bonaerenses S.A. (ABSA)</a:t>
            </a:r>
            <a:endParaRPr lang="es-ES" sz="1800" b="0" strike="noStrike" spc="-1" dirty="0">
              <a:solidFill>
                <a:srgbClr val="000000"/>
              </a:solidFill>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solidFill>
                  <a:srgbClr val="000000"/>
                </a:solidFill>
                <a:uFill>
                  <a:solidFill>
                    <a:srgbClr val="FFFFFF"/>
                  </a:solidFill>
                </a:uFill>
                <a:latin typeface="Calibri Light"/>
                <a:ea typeface="DejaVu Sans"/>
              </a:rPr>
              <a:t>Organismo Ejecutor: Dirección Provincial de Agua y Cloacas (</a:t>
            </a:r>
            <a:r>
              <a:rPr lang="es-ES" sz="2800" b="0" strike="noStrike" spc="-1" dirty="0" err="1">
                <a:solidFill>
                  <a:srgbClr val="000000"/>
                </a:solidFill>
                <a:uFill>
                  <a:solidFill>
                    <a:srgbClr val="FFFFFF"/>
                  </a:solidFill>
                </a:uFill>
                <a:latin typeface="Calibri Light"/>
                <a:ea typeface="DejaVu Sans"/>
              </a:rPr>
              <a:t>DiPAC</a:t>
            </a:r>
            <a:r>
              <a:rPr lang="es-ES" sz="2800" b="0" strike="noStrike" spc="-1" dirty="0">
                <a:solidFill>
                  <a:srgbClr val="000000"/>
                </a:solidFill>
                <a:uFill>
                  <a:solidFill>
                    <a:srgbClr val="FFFFFF"/>
                  </a:solidFill>
                </a:uFill>
                <a:latin typeface="Calibri Light"/>
                <a:ea typeface="DejaVu Sans"/>
              </a:rPr>
              <a:t>)</a:t>
            </a:r>
            <a:endParaRPr lang="es-ES" sz="1800" b="0" strike="noStrike" spc="-1" dirty="0">
              <a:solidFill>
                <a:srgbClr val="000000"/>
              </a:solidFill>
              <a:uFill>
                <a:solidFill>
                  <a:srgbClr val="FFFFFF"/>
                </a:solidFill>
              </a:uFill>
              <a:latin typeface="Arial"/>
            </a:endParaRPr>
          </a:p>
        </p:txBody>
      </p:sp>
      <p:sp>
        <p:nvSpPr>
          <p:cNvPr id="113" name="CustomShape 4"/>
          <p:cNvSpPr/>
          <p:nvPr/>
        </p:nvSpPr>
        <p:spPr>
          <a:xfrm>
            <a:off x="2451600" y="4752000"/>
            <a:ext cx="6896880" cy="75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360" algn="ctr">
              <a:lnSpc>
                <a:spcPct val="100000"/>
              </a:lnSpc>
            </a:pPr>
            <a:r>
              <a:rPr lang="es-ES" sz="2800" b="1" strike="noStrike" spc="-1" dirty="0">
                <a:solidFill>
                  <a:srgbClr val="000000"/>
                </a:solidFill>
                <a:uFill>
                  <a:solidFill>
                    <a:srgbClr val="FFFFFF"/>
                  </a:solidFill>
                </a:uFill>
                <a:latin typeface="Calibri Light"/>
                <a:ea typeface="DejaVu Sans"/>
              </a:rPr>
              <a:t>Presupuesto: $ </a:t>
            </a:r>
            <a:r>
              <a:rPr lang="es-ES" sz="2800" b="1" spc="-1" dirty="0" smtClean="0">
                <a:uFill>
                  <a:solidFill>
                    <a:srgbClr val="FFFFFF"/>
                  </a:solidFill>
                </a:uFill>
                <a:latin typeface="Calibri Light"/>
              </a:rPr>
              <a:t>418.353.065,65</a:t>
            </a:r>
            <a:endParaRPr lang="es-ES" sz="1800" b="0" strike="noStrike" spc="-1" dirty="0">
              <a:uFill>
                <a:solidFill>
                  <a:srgbClr val="FFFFFF"/>
                </a:solidFill>
              </a:uFill>
              <a:latin typeface="Arial"/>
            </a:endParaRPr>
          </a:p>
        </p:txBody>
      </p:sp>
      <p:pic>
        <p:nvPicPr>
          <p:cNvPr id="114" name="Imagen 10"/>
          <p:cNvPicPr/>
          <p:nvPr/>
        </p:nvPicPr>
        <p:blipFill>
          <a:blip r:embed="rId4"/>
          <a:stretch/>
        </p:blipFill>
        <p:spPr>
          <a:xfrm>
            <a:off x="6869160" y="6289560"/>
            <a:ext cx="1710720" cy="370800"/>
          </a:xfrm>
          <a:prstGeom prst="rect">
            <a:avLst/>
          </a:prstGeom>
          <a:ln>
            <a:noFill/>
          </a:ln>
        </p:spPr>
      </p:pic>
      <p:pic>
        <p:nvPicPr>
          <p:cNvPr id="115" name="Imagen 11"/>
          <p:cNvPicPr/>
          <p:nvPr/>
        </p:nvPicPr>
        <p:blipFill>
          <a:blip r:embed="rId5"/>
          <a:stretch/>
        </p:blipFill>
        <p:spPr>
          <a:xfrm>
            <a:off x="3849120" y="6385680"/>
            <a:ext cx="2916360" cy="183240"/>
          </a:xfrm>
          <a:prstGeom prst="rect">
            <a:avLst/>
          </a:prstGeom>
          <a:ln>
            <a:noFill/>
          </a:ln>
        </p:spPr>
      </p:pic>
      <p:sp>
        <p:nvSpPr>
          <p:cNvPr id="116" name="CustomShape 5"/>
          <p:cNvSpPr/>
          <p:nvPr/>
        </p:nvSpPr>
        <p:spPr>
          <a:xfrm>
            <a:off x="5058000" y="106200"/>
            <a:ext cx="168408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DATO</a:t>
            </a:r>
            <a:endParaRPr lang="es-ES" sz="1800" b="0" strike="noStrike" spc="-1">
              <a:solidFill>
                <a:srgbClr val="000000"/>
              </a:solidFill>
              <a:uFill>
                <a:solidFill>
                  <a:srgbClr val="FFFFFF"/>
                </a:solidFill>
              </a:uFill>
              <a:latin typeface="Arial"/>
            </a:endParaRPr>
          </a:p>
        </p:txBody>
      </p:sp>
      <p:sp>
        <p:nvSpPr>
          <p:cNvPr id="117" name="CustomShape 6"/>
          <p:cNvSpPr/>
          <p:nvPr/>
        </p:nvSpPr>
        <p:spPr>
          <a:xfrm>
            <a:off x="407520" y="1020960"/>
            <a:ext cx="11579760" cy="534600"/>
          </a:xfrm>
          <a:prstGeom prst="rect">
            <a:avLst/>
          </a:prstGeom>
          <a:noFill/>
          <a:ln>
            <a:noFill/>
          </a:ln>
        </p:spPr>
        <p:style>
          <a:lnRef idx="0">
            <a:scrgbClr r="0" g="0" b="0"/>
          </a:lnRef>
          <a:fillRef idx="0">
            <a:scrgbClr r="0" g="0" b="0"/>
          </a:fillRef>
          <a:effectRef idx="0">
            <a:scrgbClr r="0" g="0" b="0"/>
          </a:effectRef>
          <a:fontRef idx="minor"/>
        </p:style>
      </p:sp>
      <p:sp>
        <p:nvSpPr>
          <p:cNvPr id="118" name="CustomShape 7"/>
          <p:cNvSpPr/>
          <p:nvPr/>
        </p:nvSpPr>
        <p:spPr>
          <a:xfrm>
            <a:off x="3215520" y="4896360"/>
            <a:ext cx="5364360" cy="718920"/>
          </a:xfrm>
          <a:prstGeom prst="rect">
            <a:avLst/>
          </a:prstGeom>
          <a:noFill/>
          <a:ln>
            <a:solidFill>
              <a:srgbClr val="00B0F0"/>
            </a:solidFill>
            <a:round/>
          </a:ln>
        </p:spPr>
        <p:style>
          <a:lnRef idx="2">
            <a:schemeClr val="accent1">
              <a:shade val="50000"/>
            </a:schemeClr>
          </a:lnRef>
          <a:fillRef idx="1">
            <a:schemeClr val="accent1"/>
          </a:fillRef>
          <a:effectRef idx="0">
            <a:schemeClr val="accent1"/>
          </a:effectRef>
          <a:fontRef idx="minor"/>
        </p:style>
      </p:sp>
      <p:sp>
        <p:nvSpPr>
          <p:cNvPr id="119" name="CustomShape 8"/>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20" name="CustomShape 9"/>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6560" algn="ctr">
              <a:buClr>
                <a:srgbClr val="FFFFFF"/>
              </a:buClr>
            </a:pPr>
            <a:r>
              <a:rPr lang="es-MX" sz="4000" b="1" spc="-1" dirty="0">
                <a:solidFill>
                  <a:srgbClr val="FFFFFF"/>
                </a:solidFill>
                <a:uFill>
                  <a:solidFill>
                    <a:srgbClr val="FFFFFF"/>
                  </a:solidFill>
                </a:uFill>
                <a:latin typeface="Calibri"/>
              </a:rPr>
              <a:t>PLANTA POTABILIZADORA DE AGUA SAN VICENTE</a:t>
            </a:r>
            <a:endParaRPr lang="es-MX" sz="4000" b="1" spc="-1" dirty="0">
              <a:solidFill>
                <a:srgbClr val="FFFFFF"/>
              </a:solidFill>
              <a:uFill>
                <a:solidFill>
                  <a:srgbClr val="FFFFFF"/>
                </a:solidFill>
              </a:uFill>
              <a:latin typeface="Calibri"/>
              <a:ea typeface="Calibri"/>
            </a:endParaRPr>
          </a:p>
        </p:txBody>
      </p:sp>
    </p:spTree>
    <p:extLst>
      <p:ext uri="{BB962C8B-B14F-4D97-AF65-F5344CB8AC3E}">
        <p14:creationId xmlns:p14="http://schemas.microsoft.com/office/powerpoint/2010/main" val="404153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34"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35" name="Imagen 132"/>
          <p:cNvPicPr/>
          <p:nvPr/>
        </p:nvPicPr>
        <p:blipFill>
          <a:blip r:embed="rId2"/>
          <a:stretch/>
        </p:blipFill>
        <p:spPr>
          <a:xfrm>
            <a:off x="103320" y="6176160"/>
            <a:ext cx="2784960" cy="605880"/>
          </a:xfrm>
          <a:prstGeom prst="rect">
            <a:avLst/>
          </a:prstGeom>
          <a:ln>
            <a:noFill/>
          </a:ln>
        </p:spPr>
      </p:pic>
      <p:pic>
        <p:nvPicPr>
          <p:cNvPr id="136" name="Imagen 133"/>
          <p:cNvPicPr/>
          <p:nvPr/>
        </p:nvPicPr>
        <p:blipFill>
          <a:blip r:embed="rId3"/>
          <a:stretch/>
        </p:blipFill>
        <p:spPr>
          <a:xfrm>
            <a:off x="9762480" y="6182280"/>
            <a:ext cx="2325600" cy="593280"/>
          </a:xfrm>
          <a:prstGeom prst="rect">
            <a:avLst/>
          </a:prstGeom>
          <a:ln>
            <a:noFill/>
          </a:ln>
        </p:spPr>
      </p:pic>
      <p:pic>
        <p:nvPicPr>
          <p:cNvPr id="137" name="Imagen 118"/>
          <p:cNvPicPr/>
          <p:nvPr/>
        </p:nvPicPr>
        <p:blipFill>
          <a:blip r:embed="rId4"/>
          <a:stretch/>
        </p:blipFill>
        <p:spPr>
          <a:xfrm>
            <a:off x="6869160" y="6289560"/>
            <a:ext cx="1709640" cy="369720"/>
          </a:xfrm>
          <a:prstGeom prst="rect">
            <a:avLst/>
          </a:prstGeom>
          <a:ln>
            <a:noFill/>
          </a:ln>
        </p:spPr>
      </p:pic>
      <p:pic>
        <p:nvPicPr>
          <p:cNvPr id="138" name="Imagen 119"/>
          <p:cNvPicPr/>
          <p:nvPr/>
        </p:nvPicPr>
        <p:blipFill>
          <a:blip r:embed="rId5"/>
          <a:stretch/>
        </p:blipFill>
        <p:spPr>
          <a:xfrm>
            <a:off x="3849120" y="6385680"/>
            <a:ext cx="2915280" cy="182160"/>
          </a:xfrm>
          <a:prstGeom prst="rect">
            <a:avLst/>
          </a:prstGeom>
          <a:ln>
            <a:noFill/>
          </a:ln>
        </p:spPr>
      </p:pic>
      <p:sp>
        <p:nvSpPr>
          <p:cNvPr id="139" name="CustomShape 3"/>
          <p:cNvSpPr/>
          <p:nvPr/>
        </p:nvSpPr>
        <p:spPr>
          <a:xfrm>
            <a:off x="321840" y="1176120"/>
            <a:ext cx="11571120" cy="490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Sans-Serif"/>
              <a:buChar char="•"/>
            </a:pPr>
            <a:r>
              <a:rPr lang="es-ES" sz="1800" b="0" strike="noStrike" spc="-1" dirty="0">
                <a:solidFill>
                  <a:srgbClr val="000000"/>
                </a:solidFill>
                <a:uFill>
                  <a:solidFill>
                    <a:srgbClr val="FFFFFF"/>
                  </a:solidFill>
                </a:uFill>
                <a:latin typeface="Calibri"/>
                <a:ea typeface="Calibri"/>
                <a:cs typeface="Calibri"/>
              </a:rPr>
              <a:t>La obra trae beneficios para la población </a:t>
            </a:r>
            <a:r>
              <a:rPr lang="es-ES" spc="-1" dirty="0">
                <a:solidFill>
                  <a:srgbClr val="000000"/>
                </a:solidFill>
                <a:uFill>
                  <a:solidFill>
                    <a:srgbClr val="FFFFFF"/>
                  </a:solidFill>
                </a:uFill>
                <a:latin typeface="Calibri"/>
                <a:ea typeface="Calibri"/>
                <a:cs typeface="Calibri"/>
              </a:rPr>
              <a:t>debido a la mejora </a:t>
            </a:r>
            <a:r>
              <a:rPr lang="es-ES" sz="1800" b="0" strike="noStrike" spc="-1" dirty="0">
                <a:solidFill>
                  <a:srgbClr val="000000"/>
                </a:solidFill>
                <a:uFill>
                  <a:solidFill>
                    <a:srgbClr val="FFFFFF"/>
                  </a:solidFill>
                </a:uFill>
                <a:latin typeface="Calibri"/>
                <a:ea typeface="Calibri"/>
                <a:cs typeface="Calibri"/>
              </a:rPr>
              <a:t>en la calidad de </a:t>
            </a:r>
            <a:r>
              <a:rPr lang="es-ES" spc="-1" dirty="0">
                <a:solidFill>
                  <a:srgbClr val="000000"/>
                </a:solidFill>
                <a:uFill>
                  <a:solidFill>
                    <a:srgbClr val="FFFFFF"/>
                  </a:solidFill>
                </a:uFill>
                <a:latin typeface="Calibri"/>
                <a:ea typeface="Calibri"/>
                <a:cs typeface="Calibri"/>
              </a:rPr>
              <a:t>agua </a:t>
            </a:r>
            <a:r>
              <a:rPr lang="es-ES" sz="1800" b="0" strike="noStrike" spc="-1" dirty="0">
                <a:solidFill>
                  <a:srgbClr val="000000"/>
                </a:solidFill>
                <a:uFill>
                  <a:solidFill>
                    <a:srgbClr val="FFFFFF"/>
                  </a:solidFill>
                </a:uFill>
                <a:latin typeface="Calibri"/>
                <a:ea typeface="Calibri"/>
                <a:cs typeface="Calibri"/>
              </a:rPr>
              <a:t>de </a:t>
            </a:r>
            <a:r>
              <a:rPr lang="es-ES" spc="-1" dirty="0">
                <a:solidFill>
                  <a:srgbClr val="000000"/>
                </a:solidFill>
                <a:uFill>
                  <a:solidFill>
                    <a:srgbClr val="FFFFFF"/>
                  </a:solidFill>
                </a:uFill>
                <a:latin typeface="Calibri"/>
                <a:ea typeface="Calibri"/>
                <a:cs typeface="Calibri"/>
              </a:rPr>
              <a:t>consumo para regiones </a:t>
            </a:r>
            <a:r>
              <a:rPr lang="es-ES" sz="1800" b="0" strike="noStrike" spc="-1" dirty="0">
                <a:solidFill>
                  <a:srgbClr val="000000"/>
                </a:solidFill>
                <a:uFill>
                  <a:solidFill>
                    <a:srgbClr val="FFFFFF"/>
                  </a:solidFill>
                </a:uFill>
                <a:latin typeface="Calibri"/>
                <a:ea typeface="Calibri"/>
                <a:cs typeface="Calibri"/>
              </a:rPr>
              <a:t>que</a:t>
            </a:r>
            <a:r>
              <a:rPr lang="es-ES" spc="-1" dirty="0">
                <a:solidFill>
                  <a:srgbClr val="000000"/>
                </a:solidFill>
                <a:uFill>
                  <a:solidFill>
                    <a:srgbClr val="FFFFFF"/>
                  </a:solidFill>
                </a:uFill>
                <a:latin typeface="Calibri"/>
                <a:ea typeface="Calibri"/>
                <a:cs typeface="Calibri"/>
              </a:rPr>
              <a:t> cuentan con baja calidad</a:t>
            </a:r>
            <a:r>
              <a:rPr lang="es-ES" sz="1800" b="0" strike="noStrike" spc="-1" dirty="0">
                <a:solidFill>
                  <a:srgbClr val="000000"/>
                </a:solidFill>
                <a:uFill>
                  <a:solidFill>
                    <a:srgbClr val="FFFFFF"/>
                  </a:solidFill>
                </a:uFill>
                <a:latin typeface="Calibri"/>
                <a:ea typeface="Calibri"/>
                <a:cs typeface="Calibri"/>
              </a:rPr>
              <a:t> de agua </a:t>
            </a:r>
            <a:r>
              <a:rPr lang="es-ES" spc="-1" dirty="0">
                <a:solidFill>
                  <a:srgbClr val="000000"/>
                </a:solidFill>
                <a:uFill>
                  <a:solidFill>
                    <a:srgbClr val="FFFFFF"/>
                  </a:solidFill>
                </a:uFill>
                <a:latin typeface="Calibri"/>
                <a:ea typeface="Calibri"/>
                <a:cs typeface="Calibri"/>
              </a:rPr>
              <a:t>por presencia </a:t>
            </a:r>
            <a:r>
              <a:rPr lang="es-ES" sz="1800" b="0" strike="noStrike" spc="-1" dirty="0">
                <a:solidFill>
                  <a:srgbClr val="000000"/>
                </a:solidFill>
                <a:uFill>
                  <a:solidFill>
                    <a:srgbClr val="FFFFFF"/>
                  </a:solidFill>
                </a:uFill>
                <a:latin typeface="Calibri"/>
                <a:ea typeface="Calibri"/>
                <a:cs typeface="Calibri"/>
              </a:rPr>
              <a:t>de </a:t>
            </a:r>
            <a:r>
              <a:rPr lang="es-ES" spc="-1" dirty="0">
                <a:solidFill>
                  <a:srgbClr val="000000"/>
                </a:solidFill>
                <a:uFill>
                  <a:solidFill>
                    <a:srgbClr val="FFFFFF"/>
                  </a:solidFill>
                </a:uFill>
                <a:latin typeface="Calibri"/>
                <a:ea typeface="Calibri"/>
                <a:cs typeface="Calibri"/>
              </a:rPr>
              <a:t>Arsénico </a:t>
            </a:r>
            <a:r>
              <a:rPr lang="es-ES" sz="1800" b="0" strike="noStrike" spc="-1" dirty="0">
                <a:solidFill>
                  <a:srgbClr val="000000"/>
                </a:solidFill>
                <a:uFill>
                  <a:solidFill>
                    <a:srgbClr val="FFFFFF"/>
                  </a:solidFill>
                </a:uFill>
                <a:latin typeface="Calibri"/>
                <a:ea typeface="Calibri"/>
                <a:cs typeface="Calibri"/>
              </a:rPr>
              <a:t>y </a:t>
            </a:r>
            <a:r>
              <a:rPr lang="es-ES" spc="-1" dirty="0">
                <a:solidFill>
                  <a:srgbClr val="000000"/>
                </a:solidFill>
                <a:uFill>
                  <a:solidFill>
                    <a:srgbClr val="FFFFFF"/>
                  </a:solidFill>
                </a:uFill>
                <a:latin typeface="Calibri"/>
                <a:ea typeface="Calibri"/>
                <a:cs typeface="Calibri"/>
              </a:rPr>
              <a:t>Flúor</a:t>
            </a:r>
            <a:r>
              <a:rPr lang="es-ES" sz="1800" b="0" strike="noStrike" spc="-1" dirty="0">
                <a:solidFill>
                  <a:srgbClr val="000000"/>
                </a:solidFill>
                <a:uFill>
                  <a:solidFill>
                    <a:srgbClr val="FFFFFF"/>
                  </a:solidFill>
                </a:uFill>
                <a:latin typeface="Calibri"/>
                <a:ea typeface="Calibri"/>
                <a:cs typeface="Calibri"/>
              </a:rPr>
              <a:t>.</a:t>
            </a:r>
            <a:r>
              <a:rPr lang="es-ES" spc="-1" dirty="0">
                <a:solidFill>
                  <a:srgbClr val="000000"/>
                </a:solidFill>
                <a:uFill>
                  <a:solidFill>
                    <a:srgbClr val="FFFFFF"/>
                  </a:solidFill>
                </a:uFill>
                <a:latin typeface="Calibri"/>
                <a:ea typeface="Calibri"/>
                <a:cs typeface="Calibri"/>
              </a:rPr>
              <a:t> </a:t>
            </a:r>
            <a:endParaRPr lang="es-AR" sz="1800" b="0" strike="noStrike" spc="-1" dirty="0">
              <a:uFill>
                <a:solidFill>
                  <a:srgbClr val="FFFFFF"/>
                </a:solidFill>
              </a:uFill>
              <a:ea typeface="+mn-lt"/>
              <a:cs typeface="+mn-lt"/>
            </a:endParaRPr>
          </a:p>
          <a:p>
            <a:pPr marL="285750" indent="-285115" algn="just">
              <a:lnSpc>
                <a:spcPct val="107000"/>
              </a:lnSpc>
              <a:buFont typeface="Arial,Sans-Serif"/>
              <a:buChar char="•"/>
            </a:pPr>
            <a:r>
              <a:rPr lang="es-AR" spc="-1" dirty="0">
                <a:solidFill>
                  <a:srgbClr val="000000"/>
                </a:solidFill>
                <a:uFill>
                  <a:solidFill>
                    <a:srgbClr val="FFFFFF"/>
                  </a:solidFill>
                </a:uFill>
                <a:latin typeface="Calibri"/>
                <a:ea typeface="Calibri"/>
                <a:cs typeface="Calibri"/>
              </a:rPr>
              <a:t>Las </a:t>
            </a:r>
            <a:r>
              <a:rPr lang="es-AR" sz="1800" b="0" strike="noStrike" spc="-1" dirty="0">
                <a:solidFill>
                  <a:srgbClr val="000000"/>
                </a:solidFill>
                <a:uFill>
                  <a:solidFill>
                    <a:srgbClr val="FFFFFF"/>
                  </a:solidFill>
                </a:uFill>
                <a:latin typeface="Calibri"/>
                <a:ea typeface="Calibri"/>
                <a:cs typeface="Calibri"/>
              </a:rPr>
              <a:t>actividades </a:t>
            </a:r>
            <a:r>
              <a:rPr lang="es-AR" spc="-1" dirty="0">
                <a:solidFill>
                  <a:srgbClr val="000000"/>
                </a:solidFill>
                <a:uFill>
                  <a:solidFill>
                    <a:srgbClr val="FFFFFF"/>
                  </a:solidFill>
                </a:uFill>
                <a:latin typeface="Calibri"/>
                <a:ea typeface="Calibri"/>
                <a:cs typeface="Calibri"/>
              </a:rPr>
              <a:t>previstas en la fase constructiva requerirán </a:t>
            </a:r>
            <a:r>
              <a:rPr lang="es-AR" sz="1800" b="0" strike="noStrike" spc="-1" dirty="0">
                <a:solidFill>
                  <a:srgbClr val="000000"/>
                </a:solidFill>
                <a:uFill>
                  <a:solidFill>
                    <a:srgbClr val="FFFFFF"/>
                  </a:solidFill>
                </a:uFill>
                <a:latin typeface="Calibri"/>
                <a:ea typeface="Calibri"/>
                <a:cs typeface="Calibri"/>
              </a:rPr>
              <a:t>mano de obra </a:t>
            </a:r>
            <a:r>
              <a:rPr lang="es-AR" spc="-1" dirty="0">
                <a:solidFill>
                  <a:srgbClr val="000000"/>
                </a:solidFill>
                <a:uFill>
                  <a:solidFill>
                    <a:srgbClr val="FFFFFF"/>
                  </a:solidFill>
                </a:uFill>
                <a:latin typeface="Calibri"/>
                <a:ea typeface="Calibri"/>
                <a:cs typeface="Calibri"/>
              </a:rPr>
              <a:t>– calificada y no </a:t>
            </a:r>
            <a:r>
              <a:rPr lang="es-AR" sz="1800" b="0" strike="noStrike" spc="-1" dirty="0">
                <a:solidFill>
                  <a:srgbClr val="000000"/>
                </a:solidFill>
                <a:uFill>
                  <a:solidFill>
                    <a:srgbClr val="FFFFFF"/>
                  </a:solidFill>
                </a:uFill>
                <a:latin typeface="Calibri"/>
                <a:ea typeface="Calibri"/>
                <a:cs typeface="Calibri"/>
              </a:rPr>
              <a:t>calificada</a:t>
            </a:r>
            <a:r>
              <a:rPr lang="es-AR" spc="-1" dirty="0">
                <a:solidFill>
                  <a:srgbClr val="000000"/>
                </a:solidFill>
                <a:uFill>
                  <a:solidFill>
                    <a:srgbClr val="FFFFFF"/>
                  </a:solidFill>
                </a:uFill>
                <a:latin typeface="Calibri"/>
                <a:ea typeface="Calibri"/>
                <a:cs typeface="Calibri"/>
              </a:rPr>
              <a:t> – y adquisición de materiales y servicios de construcción. Esto producirá </a:t>
            </a:r>
            <a:r>
              <a:rPr lang="es-AR" sz="1800" b="0" strike="noStrike" spc="-1" dirty="0">
                <a:solidFill>
                  <a:srgbClr val="000000"/>
                </a:solidFill>
                <a:uFill>
                  <a:solidFill>
                    <a:srgbClr val="FFFFFF"/>
                  </a:solidFill>
                </a:uFill>
                <a:latin typeface="Calibri"/>
                <a:ea typeface="Calibri"/>
                <a:cs typeface="Calibri"/>
              </a:rPr>
              <a:t>un impacto positivo en </a:t>
            </a:r>
            <a:r>
              <a:rPr lang="es-AR" spc="-1" dirty="0">
                <a:solidFill>
                  <a:srgbClr val="000000"/>
                </a:solidFill>
                <a:uFill>
                  <a:solidFill>
                    <a:srgbClr val="FFFFFF"/>
                  </a:solidFill>
                </a:uFill>
                <a:latin typeface="Calibri"/>
                <a:ea typeface="Calibri"/>
                <a:cs typeface="Calibri"/>
              </a:rPr>
              <a:t>la generación </a:t>
            </a:r>
            <a:r>
              <a:rPr lang="es-AR" sz="1800" b="0" strike="noStrike" spc="-1" dirty="0">
                <a:solidFill>
                  <a:srgbClr val="000000"/>
                </a:solidFill>
                <a:uFill>
                  <a:solidFill>
                    <a:srgbClr val="FFFFFF"/>
                  </a:solidFill>
                </a:uFill>
                <a:latin typeface="Calibri"/>
                <a:ea typeface="Calibri"/>
                <a:cs typeface="Calibri"/>
              </a:rPr>
              <a:t>de </a:t>
            </a:r>
            <a:r>
              <a:rPr lang="es-AR" spc="-1" dirty="0">
                <a:solidFill>
                  <a:srgbClr val="000000"/>
                </a:solidFill>
                <a:uFill>
                  <a:solidFill>
                    <a:srgbClr val="FFFFFF"/>
                  </a:solidFill>
                </a:uFill>
                <a:latin typeface="Calibri"/>
                <a:ea typeface="Calibri"/>
                <a:cs typeface="Calibri"/>
              </a:rPr>
              <a:t>empleo</a:t>
            </a:r>
            <a:r>
              <a:rPr lang="es-AR" sz="1800" b="0" strike="noStrike" spc="-1" dirty="0">
                <a:solidFill>
                  <a:srgbClr val="000000"/>
                </a:solidFill>
                <a:uFill>
                  <a:solidFill>
                    <a:srgbClr val="FFFFFF"/>
                  </a:solidFill>
                </a:uFill>
                <a:latin typeface="Calibri"/>
                <a:ea typeface="Calibri"/>
                <a:cs typeface="Calibri"/>
              </a:rPr>
              <a:t>, </a:t>
            </a:r>
            <a:r>
              <a:rPr lang="es-AR" spc="-1" dirty="0">
                <a:solidFill>
                  <a:srgbClr val="000000"/>
                </a:solidFill>
                <a:uFill>
                  <a:solidFill>
                    <a:srgbClr val="FFFFFF"/>
                  </a:solidFill>
                </a:uFill>
                <a:latin typeface="Calibri"/>
                <a:ea typeface="Calibri"/>
                <a:cs typeface="Calibri"/>
              </a:rPr>
              <a:t>y en la dinamización de la actividad de comercio </a:t>
            </a:r>
            <a:r>
              <a:rPr lang="es-AR" sz="1800" b="0" strike="noStrike" spc="-1" dirty="0">
                <a:solidFill>
                  <a:srgbClr val="000000"/>
                </a:solidFill>
                <a:uFill>
                  <a:solidFill>
                    <a:srgbClr val="FFFFFF"/>
                  </a:solidFill>
                </a:uFill>
                <a:latin typeface="Calibri"/>
                <a:ea typeface="Calibri"/>
                <a:cs typeface="Calibri"/>
              </a:rPr>
              <a:t>de </a:t>
            </a:r>
            <a:r>
              <a:rPr lang="es-AR" spc="-1" dirty="0">
                <a:solidFill>
                  <a:srgbClr val="000000"/>
                </a:solidFill>
                <a:uFill>
                  <a:solidFill>
                    <a:srgbClr val="FFFFFF"/>
                  </a:solidFill>
                </a:uFill>
                <a:latin typeface="Calibri"/>
                <a:ea typeface="Calibri"/>
                <a:cs typeface="Calibri"/>
              </a:rPr>
              <a:t>bienes y servicios. En particular, los rubros que se beneficiarán incluyen aquellos ligados a la venta </a:t>
            </a:r>
            <a:r>
              <a:rPr lang="es-AR" sz="1800" b="0" strike="noStrike" spc="-1" dirty="0">
                <a:solidFill>
                  <a:srgbClr val="000000"/>
                </a:solidFill>
                <a:uFill>
                  <a:solidFill>
                    <a:srgbClr val="FFFFFF"/>
                  </a:solidFill>
                </a:uFill>
                <a:latin typeface="Calibri"/>
                <a:ea typeface="Calibri"/>
                <a:cs typeface="Calibri"/>
              </a:rPr>
              <a:t>de insumos</a:t>
            </a:r>
            <a:r>
              <a:rPr lang="es-AR" spc="-1" dirty="0">
                <a:solidFill>
                  <a:srgbClr val="000000"/>
                </a:solidFill>
                <a:uFill>
                  <a:solidFill>
                    <a:srgbClr val="FFFFFF"/>
                  </a:solidFill>
                </a:uFill>
                <a:latin typeface="Calibri"/>
                <a:ea typeface="Calibri"/>
                <a:cs typeface="Calibri"/>
              </a:rPr>
              <a:t> y materiales de construcción, equipamientos, vehículos, maquinaria, repuestos y accesorios, servicios mecánicos, combustibles, logística</a:t>
            </a:r>
            <a:r>
              <a:rPr lang="es-AR" sz="1800" b="0" strike="noStrike" spc="-1" dirty="0">
                <a:solidFill>
                  <a:srgbClr val="000000"/>
                </a:solidFill>
                <a:uFill>
                  <a:solidFill>
                    <a:srgbClr val="FFFFFF"/>
                  </a:solidFill>
                </a:uFill>
                <a:latin typeface="Calibri"/>
                <a:ea typeface="Calibri"/>
                <a:cs typeface="Calibri"/>
              </a:rPr>
              <a:t>, y </a:t>
            </a:r>
            <a:r>
              <a:rPr lang="es-AR" spc="-1" dirty="0">
                <a:solidFill>
                  <a:srgbClr val="000000"/>
                </a:solidFill>
                <a:uFill>
                  <a:solidFill>
                    <a:srgbClr val="FFFFFF"/>
                  </a:solidFill>
                </a:uFill>
                <a:latin typeface="Calibri"/>
                <a:ea typeface="Calibri"/>
                <a:cs typeface="Calibri"/>
              </a:rPr>
              <a:t>alimentación, entre otros</a:t>
            </a:r>
            <a:r>
              <a:rPr lang="es-AR" sz="1800" b="0" strike="noStrike" spc="-1" dirty="0">
                <a:solidFill>
                  <a:srgbClr val="000000"/>
                </a:solidFill>
                <a:uFill>
                  <a:solidFill>
                    <a:srgbClr val="FFFFFF"/>
                  </a:solidFill>
                </a:uFill>
                <a:latin typeface="Calibri"/>
                <a:ea typeface="Calibri"/>
                <a:cs typeface="Calibri"/>
              </a:rPr>
              <a:t>.</a:t>
            </a:r>
            <a:endParaRPr lang="es-AR" sz="1800" b="0" strike="noStrike" spc="-1" dirty="0">
              <a:uFill>
                <a:solidFill>
                  <a:srgbClr val="FFFFFF"/>
                </a:solidFill>
              </a:uFill>
              <a:ea typeface="+mn-lt"/>
              <a:cs typeface="Calibri"/>
            </a:endParaRPr>
          </a:p>
          <a:p>
            <a:pPr marL="285750" indent="-285115" algn="just">
              <a:lnSpc>
                <a:spcPct val="107000"/>
              </a:lnSpc>
              <a:buFont typeface="Arial,Sans-Serif"/>
              <a:buChar char="•"/>
            </a:pPr>
            <a:r>
              <a:rPr lang="es-ES" sz="1800" b="0" strike="noStrike" spc="-1" dirty="0">
                <a:solidFill>
                  <a:srgbClr val="000000"/>
                </a:solidFill>
                <a:uFill>
                  <a:solidFill>
                    <a:srgbClr val="FFFFFF"/>
                  </a:solidFill>
                </a:uFill>
                <a:latin typeface="Calibri"/>
                <a:ea typeface="Calibri"/>
                <a:cs typeface="Calibri"/>
              </a:rPr>
              <a:t>El desarrollo sectorial y bienestar social de grupos familiares dentro de la zona se verán beneficiados por la realización</a:t>
            </a:r>
            <a:r>
              <a:rPr lang="es-ES" spc="-1" dirty="0">
                <a:solidFill>
                  <a:srgbClr val="000000"/>
                </a:solidFill>
                <a:uFill>
                  <a:solidFill>
                    <a:srgbClr val="FFFFFF"/>
                  </a:solidFill>
                </a:uFill>
                <a:latin typeface="Calibri"/>
                <a:ea typeface="Calibri"/>
                <a:cs typeface="Calibri"/>
              </a:rPr>
              <a:t> </a:t>
            </a:r>
            <a:r>
              <a:rPr lang="es-ES" sz="1800" b="0" strike="noStrike" spc="-1" dirty="0">
                <a:solidFill>
                  <a:srgbClr val="000000"/>
                </a:solidFill>
                <a:uFill>
                  <a:solidFill>
                    <a:srgbClr val="FFFFFF"/>
                  </a:solidFill>
                </a:uFill>
                <a:latin typeface="Calibri"/>
                <a:ea typeface="Calibri"/>
                <a:cs typeface="Calibri"/>
              </a:rPr>
              <a:t>y</a:t>
            </a:r>
            <a:r>
              <a:rPr lang="es-ES" spc="-1" dirty="0">
                <a:solidFill>
                  <a:srgbClr val="000000"/>
                </a:solidFill>
                <a:uFill>
                  <a:solidFill>
                    <a:srgbClr val="FFFFFF"/>
                  </a:solidFill>
                </a:uFill>
                <a:latin typeface="Calibri"/>
                <a:ea typeface="Calibri"/>
                <a:cs typeface="Calibri"/>
              </a:rPr>
              <a:t> </a:t>
            </a:r>
            <a:r>
              <a:rPr lang="es-ES" sz="1800" b="0" strike="noStrike" spc="-1" dirty="0">
                <a:solidFill>
                  <a:srgbClr val="000000"/>
                </a:solidFill>
                <a:uFill>
                  <a:solidFill>
                    <a:srgbClr val="FFFFFF"/>
                  </a:solidFill>
                </a:uFill>
                <a:latin typeface="Calibri"/>
                <a:ea typeface="Calibri"/>
                <a:cs typeface="Calibri"/>
              </a:rPr>
              <a:t>operación de estas obras, generando condiciones favorables para el desarrollo urbano de la zona, mejorando incluso</a:t>
            </a:r>
            <a:r>
              <a:rPr lang="es-ES" spc="-1" dirty="0">
                <a:solidFill>
                  <a:srgbClr val="000000"/>
                </a:solidFill>
                <a:uFill>
                  <a:solidFill>
                    <a:srgbClr val="FFFFFF"/>
                  </a:solidFill>
                </a:uFill>
                <a:latin typeface="Calibri"/>
                <a:ea typeface="Calibri"/>
                <a:cs typeface="Calibri"/>
              </a:rPr>
              <a:t> </a:t>
            </a:r>
            <a:r>
              <a:rPr lang="es-ES" sz="1800" b="0" strike="noStrike" spc="-1" dirty="0">
                <a:solidFill>
                  <a:srgbClr val="000000"/>
                </a:solidFill>
                <a:uFill>
                  <a:solidFill>
                    <a:srgbClr val="FFFFFF"/>
                  </a:solidFill>
                </a:uFill>
                <a:latin typeface="Calibri"/>
                <a:ea typeface="Calibri"/>
                <a:cs typeface="Calibri"/>
              </a:rPr>
              <a:t>la</a:t>
            </a:r>
            <a:r>
              <a:rPr lang="es-ES" spc="-1" dirty="0">
                <a:solidFill>
                  <a:srgbClr val="000000"/>
                </a:solidFill>
                <a:uFill>
                  <a:solidFill>
                    <a:srgbClr val="FFFFFF"/>
                  </a:solidFill>
                </a:uFill>
                <a:latin typeface="Calibri"/>
                <a:ea typeface="Calibri"/>
                <a:cs typeface="Calibri"/>
              </a:rPr>
              <a:t> </a:t>
            </a:r>
            <a:r>
              <a:rPr lang="es-ES" sz="1800" b="0" strike="noStrike" spc="-1" dirty="0">
                <a:solidFill>
                  <a:srgbClr val="000000"/>
                </a:solidFill>
                <a:uFill>
                  <a:solidFill>
                    <a:srgbClr val="FFFFFF"/>
                  </a:solidFill>
                </a:uFill>
                <a:latin typeface="Calibri"/>
                <a:ea typeface="Calibri"/>
                <a:cs typeface="Calibri"/>
              </a:rPr>
              <a:t>situación residencial de los mismos.</a:t>
            </a:r>
            <a:r>
              <a:rPr lang="es-ES" spc="-1" dirty="0">
                <a:solidFill>
                  <a:srgbClr val="000000"/>
                </a:solidFill>
                <a:uFill>
                  <a:solidFill>
                    <a:srgbClr val="FFFFFF"/>
                  </a:solidFill>
                </a:uFill>
                <a:latin typeface="Calibri"/>
                <a:ea typeface="Calibri"/>
                <a:cs typeface="Calibri"/>
              </a:rPr>
              <a:t> </a:t>
            </a:r>
            <a:endParaRPr lang="es-ES" sz="1800" b="0" strike="noStrike" spc="-1" dirty="0">
              <a:uFill>
                <a:solidFill>
                  <a:srgbClr val="FFFFFF"/>
                </a:solidFill>
              </a:uFill>
              <a:ea typeface="+mn-lt"/>
              <a:cs typeface="+mn-lt"/>
            </a:endParaRPr>
          </a:p>
          <a:p>
            <a:pPr marL="285750" indent="-285115" algn="just">
              <a:lnSpc>
                <a:spcPct val="107000"/>
              </a:lnSpc>
              <a:buFont typeface="Arial,Sans-Serif"/>
              <a:buChar char="•"/>
            </a:pPr>
            <a:r>
              <a:rPr lang="es-ES" spc="-1" dirty="0">
                <a:solidFill>
                  <a:srgbClr val="000000"/>
                </a:solidFill>
                <a:uFill>
                  <a:solidFill>
                    <a:srgbClr val="FFFFFF"/>
                  </a:solidFill>
                </a:uFill>
                <a:latin typeface="Calibri"/>
                <a:ea typeface="Calibri"/>
                <a:cs typeface="Calibri"/>
              </a:rPr>
              <a:t>Revalorización de </a:t>
            </a:r>
            <a:r>
              <a:rPr lang="es-ES" sz="1800" b="0" strike="noStrike" spc="-1" dirty="0">
                <a:solidFill>
                  <a:srgbClr val="000000"/>
                </a:solidFill>
                <a:uFill>
                  <a:solidFill>
                    <a:srgbClr val="FFFFFF"/>
                  </a:solidFill>
                </a:uFill>
                <a:latin typeface="Calibri"/>
                <a:ea typeface="Calibri"/>
                <a:cs typeface="Calibri"/>
              </a:rPr>
              <a:t>los bienes inmuebles del área y sus aledaños.</a:t>
            </a:r>
            <a:r>
              <a:rPr lang="es-ES" spc="-1" dirty="0">
                <a:uFill>
                  <a:solidFill>
                    <a:srgbClr val="FFFFFF"/>
                  </a:solidFill>
                </a:uFill>
                <a:latin typeface="Calibri"/>
                <a:ea typeface="Calibri"/>
                <a:cs typeface="Calibri"/>
              </a:rPr>
              <a:t> </a:t>
            </a:r>
            <a:endParaRPr lang="es-ES" dirty="0"/>
          </a:p>
          <a:p>
            <a:pPr algn="just">
              <a:lnSpc>
                <a:spcPct val="100000"/>
              </a:lnSpc>
            </a:pPr>
            <a:endParaRPr lang="es-ES" sz="1800" b="0" strike="noStrike" spc="-1">
              <a:solidFill>
                <a:srgbClr val="000000"/>
              </a:solidFill>
              <a:uFill>
                <a:solidFill>
                  <a:srgbClr val="FFFFFF"/>
                </a:solidFill>
              </a:uFill>
              <a:latin typeface="Arial"/>
            </a:endParaRPr>
          </a:p>
        </p:txBody>
      </p:sp>
      <p:sp>
        <p:nvSpPr>
          <p:cNvPr id="140" name="CustomShape 4"/>
          <p:cNvSpPr/>
          <p:nvPr/>
        </p:nvSpPr>
        <p:spPr>
          <a:xfrm>
            <a:off x="1300320" y="113400"/>
            <a:ext cx="961380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POSITIVOS</a:t>
            </a:r>
            <a:endParaRPr lang="es-E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806752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1020" y="969046"/>
            <a:ext cx="12089354" cy="507096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Emisiones gaseosas y material particulado: las acciones propias de la fase constructiva, incluyendo la instalación del obrador, acopio de material, movimiento de maquinaria y vehículos afectados a la obra, limpieza del terreno, excavaciones, movimiento de suelos, pueden causar contaminación del aire y pueden generar ruido y vibraciones (contaminación sonora).</a:t>
            </a:r>
            <a:endParaRPr lang="es-ES"/>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Napas y Aguas Subterráneas: las actividades constructivas pueden tener un impacto negativo en el manto freático. Los drenajes naturales del sitio y la escorrentía superficial también se ven afectados en las obras que involucran limpieza, nivelación de suelos y remoción de la cobertura vegetal, existe el riesgo de derrames accidentales, tanto durante la carga de combustible de maquinaria en obra, como en accidentes durante operaciones de mantenimiento de maquinaria (aceites y lubricantes) o manipuleo otras sustancias químicas utilizadas en obra. </a:t>
            </a:r>
            <a:endParaRPr lang="es-ES" spc="-1">
              <a:solidFill>
                <a:srgbClr val="000000"/>
              </a:solidFill>
              <a:uFill>
                <a:solidFill>
                  <a:srgbClr val="FFFFFF"/>
                </a:solidFill>
              </a:uFill>
            </a:endParaRP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Suelo: el acopio y manejo de materiales de obra, y la operación de maquinaria y equipos en todas las actividades de obra, puede dar lugar al riesgo de contaminación del suelo por derrames de combustibles, aceites e hidrocarburos, sustancias químicas, aguas de lavado de camiones hormigoneros, o por una mala gestión de los efluentes cloacales o residuos sólidos de obra. La remoción de la cubierta vegetal y arbórea, movimiento de suelos, excavaciones y relleno representan una afectación negativa a la composición del componente suelo, pudiendo dar lugar a erosión, alteración de la secuencia edáfica, etc.</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rPr>
              <a:t>Flora y fauna: </a:t>
            </a:r>
            <a:r>
              <a:rPr lang="es-ES" spc="-1" dirty="0">
                <a:solidFill>
                  <a:srgbClr val="000000"/>
                </a:solidFill>
                <a:uFill>
                  <a:solidFill>
                    <a:srgbClr val="FFFFFF"/>
                  </a:solidFill>
                </a:uFill>
                <a:latin typeface="Calibri"/>
                <a:cs typeface="Calibri"/>
              </a:rPr>
              <a:t>Remoción de cobertura vegetal y arbustiva por tareas vinculadas a limpieza del terreno, instalación del obrador, frentes de obra y acopio de materiales. Esto también afectará a la fauna asociada a esta vegetación (incluyendo avifauna). </a:t>
            </a:r>
          </a:p>
          <a:p>
            <a:pPr marL="285750" indent="-285115" algn="just">
              <a:lnSpc>
                <a:spcPct val="107000"/>
              </a:lnSpc>
              <a:buClr>
                <a:srgbClr val="000000"/>
              </a:buClr>
              <a:buFont typeface="Arial"/>
              <a:buChar char="•"/>
            </a:pPr>
            <a:endParaRPr lang="es-ES" sz="1800" b="0" strike="noStrike" spc="-1" dirty="0">
              <a:solidFill>
                <a:srgbClr val="000000"/>
              </a:solidFill>
              <a:uFill>
                <a:solidFill>
                  <a:srgbClr val="FFFFFF"/>
                </a:solidFill>
              </a:uFill>
              <a:latin typeface="Arial"/>
            </a:endParaRPr>
          </a:p>
          <a:p>
            <a:pPr marL="285750" indent="-285115" algn="just">
              <a:lnSpc>
                <a:spcPct val="107000"/>
              </a:lnSpc>
              <a:buClr>
                <a:srgbClr val="000000"/>
              </a:buClr>
              <a:buFont typeface="Arial"/>
              <a:buChar char="•"/>
            </a:pPr>
            <a:endParaRPr lang="es-ES"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5796626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stomShape 1"/>
          <p:cNvSpPr/>
          <p:nvPr/>
        </p:nvSpPr>
        <p:spPr>
          <a:xfrm>
            <a:off x="0" y="0"/>
            <a:ext cx="12191400" cy="9342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64" name="CustomShape 2"/>
          <p:cNvSpPr/>
          <p:nvPr/>
        </p:nvSpPr>
        <p:spPr>
          <a:xfrm>
            <a:off x="1300320" y="113400"/>
            <a:ext cx="9615600" cy="129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dirty="0" smtClean="0">
                <a:solidFill>
                  <a:srgbClr val="FFFFFF"/>
                </a:solidFill>
                <a:uFill>
                  <a:solidFill>
                    <a:srgbClr val="FFFFFF"/>
                  </a:solidFill>
                </a:uFill>
                <a:latin typeface="Calibri"/>
                <a:ea typeface="DejaVu Sans"/>
              </a:rPr>
              <a:t>SITUACIÓN </a:t>
            </a:r>
            <a:r>
              <a:rPr lang="es-ES" sz="4000" b="1" strike="noStrike" spc="-1" dirty="0">
                <a:solidFill>
                  <a:srgbClr val="FFFFFF"/>
                </a:solidFill>
                <a:uFill>
                  <a:solidFill>
                    <a:srgbClr val="FFFFFF"/>
                  </a:solidFill>
                </a:uFill>
                <a:latin typeface="Calibri"/>
                <a:ea typeface="DejaVu Sans"/>
              </a:rPr>
              <a:t>ACTUAL</a:t>
            </a:r>
            <a:endParaRPr lang="es-ES" sz="1800" b="0" strike="noStrike" spc="-1" dirty="0">
              <a:solidFill>
                <a:srgbClr val="000000"/>
              </a:solidFill>
              <a:uFill>
                <a:solidFill>
                  <a:srgbClr val="FFFFFF"/>
                </a:solidFill>
              </a:uFill>
              <a:latin typeface="Arial"/>
            </a:endParaRPr>
          </a:p>
        </p:txBody>
      </p:sp>
      <p:sp>
        <p:nvSpPr>
          <p:cNvPr id="65" name="CustomShape 3"/>
          <p:cNvSpPr/>
          <p:nvPr/>
        </p:nvSpPr>
        <p:spPr>
          <a:xfrm>
            <a:off x="0" y="6090120"/>
            <a:ext cx="12191400" cy="7797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66" name="Imagen 6"/>
          <p:cNvPicPr/>
          <p:nvPr/>
        </p:nvPicPr>
        <p:blipFill>
          <a:blip r:embed="rId2"/>
          <a:stretch/>
        </p:blipFill>
        <p:spPr>
          <a:xfrm>
            <a:off x="103320" y="6176160"/>
            <a:ext cx="2786760" cy="607680"/>
          </a:xfrm>
          <a:prstGeom prst="rect">
            <a:avLst/>
          </a:prstGeom>
          <a:ln>
            <a:noFill/>
          </a:ln>
        </p:spPr>
      </p:pic>
      <p:pic>
        <p:nvPicPr>
          <p:cNvPr id="67" name="Imagen 7"/>
          <p:cNvPicPr/>
          <p:nvPr/>
        </p:nvPicPr>
        <p:blipFill>
          <a:blip r:embed="rId3"/>
          <a:stretch/>
        </p:blipFill>
        <p:spPr>
          <a:xfrm>
            <a:off x="9762480" y="6182280"/>
            <a:ext cx="2327400" cy="595080"/>
          </a:xfrm>
          <a:prstGeom prst="rect">
            <a:avLst/>
          </a:prstGeom>
          <a:ln>
            <a:noFill/>
          </a:ln>
        </p:spPr>
      </p:pic>
      <p:pic>
        <p:nvPicPr>
          <p:cNvPr id="68" name="Imagen 17"/>
          <p:cNvPicPr/>
          <p:nvPr/>
        </p:nvPicPr>
        <p:blipFill>
          <a:blip r:embed="rId4"/>
          <a:stretch/>
        </p:blipFill>
        <p:spPr>
          <a:xfrm>
            <a:off x="6869160" y="6289560"/>
            <a:ext cx="1711440" cy="371520"/>
          </a:xfrm>
          <a:prstGeom prst="rect">
            <a:avLst/>
          </a:prstGeom>
          <a:ln>
            <a:noFill/>
          </a:ln>
        </p:spPr>
      </p:pic>
      <p:pic>
        <p:nvPicPr>
          <p:cNvPr id="69" name="Imagen 23"/>
          <p:cNvPicPr/>
          <p:nvPr/>
        </p:nvPicPr>
        <p:blipFill>
          <a:blip r:embed="rId5"/>
          <a:stretch/>
        </p:blipFill>
        <p:spPr>
          <a:xfrm>
            <a:off x="3849120" y="6385680"/>
            <a:ext cx="2917080" cy="183960"/>
          </a:xfrm>
          <a:prstGeom prst="rect">
            <a:avLst/>
          </a:prstGeom>
          <a:ln>
            <a:noFill/>
          </a:ln>
        </p:spPr>
      </p:pic>
      <p:sp>
        <p:nvSpPr>
          <p:cNvPr id="70" name="CustomShape 4"/>
          <p:cNvSpPr/>
          <p:nvPr/>
        </p:nvSpPr>
        <p:spPr>
          <a:xfrm>
            <a:off x="407160" y="1093680"/>
            <a:ext cx="11376720" cy="4873320"/>
          </a:xfrm>
          <a:prstGeom prst="rect">
            <a:avLst/>
          </a:prstGeom>
          <a:noFill/>
          <a:ln>
            <a:noFill/>
          </a:ln>
        </p:spPr>
        <p:style>
          <a:lnRef idx="0">
            <a:scrgbClr r="0" g="0" b="0"/>
          </a:lnRef>
          <a:fillRef idx="0">
            <a:scrgbClr r="0" g="0" b="0"/>
          </a:fillRef>
          <a:effectRef idx="0">
            <a:scrgbClr r="0" g="0" b="0"/>
          </a:effectRef>
          <a:fontRef idx="minor"/>
        </p:style>
      </p:sp>
      <p:sp>
        <p:nvSpPr>
          <p:cNvPr id="71" name="CustomShape 5"/>
          <p:cNvSpPr/>
          <p:nvPr/>
        </p:nvSpPr>
        <p:spPr>
          <a:xfrm>
            <a:off x="400314" y="1207080"/>
            <a:ext cx="11383566" cy="47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s-MX" sz="2900" spc="-1" dirty="0" smtClean="0">
                <a:solidFill>
                  <a:srgbClr val="000000"/>
                </a:solidFill>
                <a:uFill>
                  <a:solidFill>
                    <a:srgbClr val="FFFFFF"/>
                  </a:solidFill>
                </a:uFill>
                <a:latin typeface="Calibri"/>
                <a:ea typeface="Calibri"/>
              </a:rPr>
              <a:t>LAS LOCALIDADES DE CORONEL VIDAL Y GENERAL PIRÁN SE ABASTECEN DE AGUA POTABLE A TRAVÉS DEL ACUEDUCTO</a:t>
            </a:r>
          </a:p>
          <a:p>
            <a:pPr algn="ctr"/>
            <a:r>
              <a:rPr lang="es-MX" sz="2900" spc="-1" dirty="0" smtClean="0">
                <a:solidFill>
                  <a:srgbClr val="000000"/>
                </a:solidFill>
                <a:uFill>
                  <a:solidFill>
                    <a:srgbClr val="FFFFFF"/>
                  </a:solidFill>
                </a:uFill>
                <a:latin typeface="Calibri"/>
                <a:ea typeface="Calibri"/>
              </a:rPr>
              <a:t>PROVENIENTE DEL ESTABLECIMIENTO EL GLIPTODONTE, QUE PRESENTA PROBLEMAS EN SU CAPACIDAD DE ABASTECIMIENTO. ACTUALMENTE, </a:t>
            </a:r>
            <a:r>
              <a:rPr lang="es-MX" sz="2900" spc="-1" dirty="0">
                <a:solidFill>
                  <a:srgbClr val="000000"/>
                </a:solidFill>
                <a:uFill>
                  <a:solidFill>
                    <a:srgbClr val="FFFFFF"/>
                  </a:solidFill>
                </a:uFill>
                <a:latin typeface="Calibri"/>
                <a:ea typeface="Calibri"/>
              </a:rPr>
              <a:t>LA </a:t>
            </a:r>
            <a:r>
              <a:rPr lang="es-MX" sz="2900" spc="-1" dirty="0" smtClean="0">
                <a:solidFill>
                  <a:srgbClr val="000000"/>
                </a:solidFill>
                <a:uFill>
                  <a:solidFill>
                    <a:srgbClr val="FFFFFF"/>
                  </a:solidFill>
                </a:uFill>
                <a:latin typeface="Calibri"/>
                <a:ea typeface="Calibri"/>
              </a:rPr>
              <a:t>PRINCIPAL PROBLEMÁTICA CONSISTE EN ÉPOCAS DE BAJA PRESIÓN O FALTA TOTAL DE AGUA, COINCIDENTES CON LA TEMPORADA DE VERANO, DONDE SE PRESENTA EL MÁXIMO CONSUMO DE AGUA EN LOS DOMICILIOS. </a:t>
            </a:r>
          </a:p>
          <a:p>
            <a:pPr algn="ctr"/>
            <a:r>
              <a:rPr lang="es-AR" sz="2900" spc="-1" dirty="0" smtClean="0">
                <a:solidFill>
                  <a:srgbClr val="000000"/>
                </a:solidFill>
                <a:uFill>
                  <a:solidFill>
                    <a:srgbClr val="FFFFFF"/>
                  </a:solidFill>
                </a:uFill>
                <a:latin typeface="Calibri"/>
                <a:ea typeface="Calibri"/>
              </a:rPr>
              <a:t>SURGE COMO OBRA PRIORITARIA LA SUSTITUCIÓN DE LOS TRAMOS CRÍTICOS A LO LARGO DEL ACUEDUCTO.</a:t>
            </a:r>
            <a:endParaRPr lang="es-ES" sz="2900" spc="-1" dirty="0">
              <a:solidFill>
                <a:srgbClr val="000000"/>
              </a:solidFill>
              <a:uFill>
                <a:solidFill>
                  <a:srgbClr val="FFFFFF"/>
                </a:solidFill>
              </a:uFill>
              <a:latin typeface="Calibri"/>
              <a:ea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42"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43" name="Imagen 132"/>
          <p:cNvPicPr/>
          <p:nvPr/>
        </p:nvPicPr>
        <p:blipFill>
          <a:blip r:embed="rId2"/>
          <a:stretch/>
        </p:blipFill>
        <p:spPr>
          <a:xfrm>
            <a:off x="103320" y="6176160"/>
            <a:ext cx="2784960" cy="605880"/>
          </a:xfrm>
          <a:prstGeom prst="rect">
            <a:avLst/>
          </a:prstGeom>
          <a:ln>
            <a:noFill/>
          </a:ln>
        </p:spPr>
      </p:pic>
      <p:pic>
        <p:nvPicPr>
          <p:cNvPr id="144" name="Imagen 133"/>
          <p:cNvPicPr/>
          <p:nvPr/>
        </p:nvPicPr>
        <p:blipFill>
          <a:blip r:embed="rId3"/>
          <a:stretch/>
        </p:blipFill>
        <p:spPr>
          <a:xfrm>
            <a:off x="9762480" y="6182280"/>
            <a:ext cx="2325600" cy="593280"/>
          </a:xfrm>
          <a:prstGeom prst="rect">
            <a:avLst/>
          </a:prstGeom>
          <a:ln>
            <a:noFill/>
          </a:ln>
        </p:spPr>
      </p:pic>
      <p:pic>
        <p:nvPicPr>
          <p:cNvPr id="145" name="Imagen 118"/>
          <p:cNvPicPr/>
          <p:nvPr/>
        </p:nvPicPr>
        <p:blipFill>
          <a:blip r:embed="rId4"/>
          <a:stretch/>
        </p:blipFill>
        <p:spPr>
          <a:xfrm>
            <a:off x="6869160" y="6289560"/>
            <a:ext cx="1709640" cy="369720"/>
          </a:xfrm>
          <a:prstGeom prst="rect">
            <a:avLst/>
          </a:prstGeom>
          <a:ln>
            <a:noFill/>
          </a:ln>
        </p:spPr>
      </p:pic>
      <p:pic>
        <p:nvPicPr>
          <p:cNvPr id="146" name="Imagen 119"/>
          <p:cNvPicPr/>
          <p:nvPr/>
        </p:nvPicPr>
        <p:blipFill>
          <a:blip r:embed="rId5"/>
          <a:stretch/>
        </p:blipFill>
        <p:spPr>
          <a:xfrm>
            <a:off x="3849120" y="6385680"/>
            <a:ext cx="2915280" cy="182160"/>
          </a:xfrm>
          <a:prstGeom prst="rect">
            <a:avLst/>
          </a:prstGeom>
          <a:ln>
            <a:noFill/>
          </a:ln>
        </p:spPr>
      </p:pic>
      <p:sp>
        <p:nvSpPr>
          <p:cNvPr id="147" name="CustomShape 3"/>
          <p:cNvSpPr/>
          <p:nvPr/>
        </p:nvSpPr>
        <p:spPr>
          <a:xfrm>
            <a:off x="1300320" y="113400"/>
            <a:ext cx="9613800" cy="128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NEGATIVOS</a:t>
            </a:r>
            <a:endParaRPr lang="es-ES" sz="1800" b="0" strike="noStrike" spc="-1">
              <a:solidFill>
                <a:srgbClr val="000000"/>
              </a:solidFill>
              <a:uFill>
                <a:solidFill>
                  <a:srgbClr val="FFFFFF"/>
                </a:solidFill>
              </a:uFill>
              <a:latin typeface="Arial"/>
            </a:endParaRPr>
          </a:p>
          <a:p>
            <a:pPr algn="ctr">
              <a:lnSpc>
                <a:spcPct val="100000"/>
              </a:lnSpc>
            </a:pPr>
            <a:endParaRPr lang="es-ES" sz="1800" b="0" strike="noStrike" spc="-1">
              <a:solidFill>
                <a:srgbClr val="000000"/>
              </a:solidFill>
              <a:uFill>
                <a:solidFill>
                  <a:srgbClr val="FFFFFF"/>
                </a:solidFill>
              </a:uFill>
              <a:latin typeface="Arial"/>
            </a:endParaRPr>
          </a:p>
        </p:txBody>
      </p:sp>
      <p:sp>
        <p:nvSpPr>
          <p:cNvPr id="148" name="CustomShape 4"/>
          <p:cNvSpPr/>
          <p:nvPr/>
        </p:nvSpPr>
        <p:spPr>
          <a:xfrm rot="10800000">
            <a:off x="15570720" y="15775200"/>
            <a:ext cx="2014200" cy="1629000"/>
          </a:xfrm>
          <a:prstGeom prst="circularArrow">
            <a:avLst>
              <a:gd name="adj1" fmla="val 12500"/>
              <a:gd name="adj2" fmla="val 1142322"/>
              <a:gd name="adj3" fmla="val 20457678"/>
              <a:gd name="adj4" fmla="val 10800000"/>
              <a:gd name="adj5" fmla="val 12500"/>
            </a:avLst>
          </a:prstGeom>
          <a:solidFill>
            <a:schemeClr val="lt1"/>
          </a:solidFill>
          <a:ln>
            <a:solidFill>
              <a:schemeClr val="bg1"/>
            </a:solidFill>
            <a:round/>
          </a:ln>
        </p:spPr>
        <p:style>
          <a:lnRef idx="2">
            <a:schemeClr val="accent1"/>
          </a:lnRef>
          <a:fillRef idx="1">
            <a:schemeClr val="lt1"/>
          </a:fillRef>
          <a:effectRef idx="0">
            <a:schemeClr val="accent1"/>
          </a:effectRef>
          <a:fontRef idx="minor"/>
        </p:style>
      </p:sp>
      <p:sp>
        <p:nvSpPr>
          <p:cNvPr id="149" name="CustomShape 5"/>
          <p:cNvSpPr/>
          <p:nvPr/>
        </p:nvSpPr>
        <p:spPr>
          <a:xfrm>
            <a:off x="-63500" y="936626"/>
            <a:ext cx="12010571" cy="4840310"/>
          </a:xfrm>
          <a:prstGeom prst="rect">
            <a:avLst/>
          </a:prstGeom>
          <a:noFill/>
          <a:ln w="9360">
            <a:solidFill>
              <a:schemeClr val="bg1"/>
            </a:solidFill>
            <a:round/>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Red vial y tránsito: incremento de tráfico por el uso de la red vial (por el transporte de materiales, equipos y maquinaria), y por la reducción de áreas de calzada efectivas (por presencia de obradores y vallado de frente de obra, y maquinaria estacionada o en operación).</a:t>
            </a:r>
            <a:endParaRPr lang="es-ES" dirty="0"/>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Posibles interferencias con la red de servicios existente, que podrían resultar en roturas accidentales y cortes de servicio a usuarios. </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Generación de residuos sólidos asimilables a domiciliarios, residuos verdes provenientes de la remoción de la cobertura vegetal, limpieza de terreno, etc., residuos excedentes de obra (recortes de hierro, tuberías plásticas, etc.), residuos especiales, y suelos excedentes de excavación, todos estos deben ser dispuestos de acuerdo con la normativa vigente, utilizando transportistas y operadores habilitados de acuerdo a cada residuo.</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Probabilidad de accidentes ocupacionales, viales y comunitarios y afectación a la salud</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Uso del espacio público y residencial, comercial y servicios</a:t>
            </a:r>
          </a:p>
          <a:p>
            <a:pPr marL="285750" indent="-285115" algn="just">
              <a:lnSpc>
                <a:spcPct val="107000"/>
              </a:lnSpc>
              <a:buClr>
                <a:srgbClr val="000000"/>
              </a:buClr>
              <a:buFont typeface="Arial"/>
              <a:buChar char="•"/>
            </a:pPr>
            <a:r>
              <a:rPr lang="es-ES" spc="-1" dirty="0">
                <a:solidFill>
                  <a:srgbClr val="000000"/>
                </a:solidFill>
                <a:uFill>
                  <a:solidFill>
                    <a:srgbClr val="FFFFFF"/>
                  </a:solidFill>
                </a:uFill>
                <a:latin typeface="Calibri"/>
                <a:ea typeface="Calibri"/>
              </a:rPr>
              <a:t>Patrimonio Cultural y Arqueológico</a:t>
            </a:r>
          </a:p>
          <a:p>
            <a:pPr marL="285750" indent="-285115" algn="just">
              <a:lnSpc>
                <a:spcPct val="107000"/>
              </a:lnSpc>
              <a:buClr>
                <a:srgbClr val="000000"/>
              </a:buClr>
              <a:buFont typeface="Arial"/>
              <a:buChar char="•"/>
            </a:pPr>
            <a:r>
              <a:rPr lang="es-ES" spc="-1" dirty="0" err="1">
                <a:solidFill>
                  <a:srgbClr val="000000"/>
                </a:solidFill>
                <a:uFill>
                  <a:solidFill>
                    <a:srgbClr val="FFFFFF"/>
                  </a:solidFill>
                </a:uFill>
                <a:latin typeface="Calibri"/>
                <a:ea typeface="Calibri"/>
              </a:rPr>
              <a:t>Percepcíon</a:t>
            </a:r>
            <a:r>
              <a:rPr lang="es-ES" spc="-1" dirty="0">
                <a:solidFill>
                  <a:srgbClr val="000000"/>
                </a:solidFill>
                <a:uFill>
                  <a:solidFill>
                    <a:srgbClr val="FFFFFF"/>
                  </a:solidFill>
                </a:uFill>
                <a:latin typeface="Calibri"/>
                <a:ea typeface="Calibri"/>
              </a:rPr>
              <a:t> del paisaje: a partir de las actividades de la fase constructiva y presencia de obrador, cercos, vallados, maquinaria de obra, excavaciones, etc. </a:t>
            </a:r>
          </a:p>
        </p:txBody>
      </p:sp>
      <p:sp>
        <p:nvSpPr>
          <p:cNvPr id="4" name="CuadroTexto 3">
            <a:extLst>
              <a:ext uri="{FF2B5EF4-FFF2-40B4-BE49-F238E27FC236}">
                <a16:creationId xmlns:a16="http://schemas.microsoft.com/office/drawing/2014/main" id="{9E0DE120-24F6-BB60-E52A-860D5D61DC6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p:txBody>
      </p:sp>
    </p:spTree>
    <p:extLst>
      <p:ext uri="{BB962C8B-B14F-4D97-AF65-F5344CB8AC3E}">
        <p14:creationId xmlns:p14="http://schemas.microsoft.com/office/powerpoint/2010/main" val="15570784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63" name="Imagen 132"/>
          <p:cNvPicPr/>
          <p:nvPr/>
        </p:nvPicPr>
        <p:blipFill>
          <a:blip r:embed="rId2"/>
          <a:stretch/>
        </p:blipFill>
        <p:spPr>
          <a:xfrm>
            <a:off x="103320" y="6176160"/>
            <a:ext cx="2784960" cy="605880"/>
          </a:xfrm>
          <a:prstGeom prst="rect">
            <a:avLst/>
          </a:prstGeom>
          <a:ln>
            <a:noFill/>
          </a:ln>
        </p:spPr>
      </p:pic>
      <p:pic>
        <p:nvPicPr>
          <p:cNvPr id="164" name="Imagen 133"/>
          <p:cNvPicPr/>
          <p:nvPr/>
        </p:nvPicPr>
        <p:blipFill>
          <a:blip r:embed="rId3"/>
          <a:stretch/>
        </p:blipFill>
        <p:spPr>
          <a:xfrm>
            <a:off x="9762480" y="6182280"/>
            <a:ext cx="2325600" cy="593280"/>
          </a:xfrm>
          <a:prstGeom prst="rect">
            <a:avLst/>
          </a:prstGeom>
          <a:ln>
            <a:noFill/>
          </a:ln>
        </p:spPr>
      </p:pic>
      <p:pic>
        <p:nvPicPr>
          <p:cNvPr id="165" name="Imagen 118"/>
          <p:cNvPicPr/>
          <p:nvPr/>
        </p:nvPicPr>
        <p:blipFill>
          <a:blip r:embed="rId4"/>
          <a:stretch/>
        </p:blipFill>
        <p:spPr>
          <a:xfrm>
            <a:off x="6869160" y="6289560"/>
            <a:ext cx="1709640" cy="369720"/>
          </a:xfrm>
          <a:prstGeom prst="rect">
            <a:avLst/>
          </a:prstGeom>
          <a:ln>
            <a:noFill/>
          </a:ln>
        </p:spPr>
      </p:pic>
      <p:pic>
        <p:nvPicPr>
          <p:cNvPr id="166" name="Imagen 119"/>
          <p:cNvPicPr/>
          <p:nvPr/>
        </p:nvPicPr>
        <p:blipFill>
          <a:blip r:embed="rId5"/>
          <a:stretch/>
        </p:blipFill>
        <p:spPr>
          <a:xfrm>
            <a:off x="3849120" y="6385680"/>
            <a:ext cx="2915280" cy="182160"/>
          </a:xfrm>
          <a:prstGeom prst="rect">
            <a:avLst/>
          </a:prstGeom>
          <a:ln>
            <a:noFill/>
          </a:ln>
        </p:spPr>
      </p:pic>
      <p:sp>
        <p:nvSpPr>
          <p:cNvPr id="167" name="CustomShape 2"/>
          <p:cNvSpPr/>
          <p:nvPr/>
        </p:nvSpPr>
        <p:spPr>
          <a:xfrm>
            <a:off x="309240" y="1020600"/>
            <a:ext cx="11571120" cy="911160"/>
          </a:xfrm>
          <a:prstGeom prst="rect">
            <a:avLst/>
          </a:prstGeom>
          <a:ln>
            <a:solidFill>
              <a:schemeClr val="bg1"/>
            </a:solidFill>
            <a:round/>
          </a:ln>
        </p:spPr>
        <p:style>
          <a:lnRef idx="2">
            <a:schemeClr val="accent1"/>
          </a:lnRef>
          <a:fillRef idx="1">
            <a:schemeClr val="lt1"/>
          </a:fillRef>
          <a:effectRef idx="0">
            <a:schemeClr val="accent1"/>
          </a:effectRef>
          <a:fontRef idx="minor"/>
        </p:style>
        <p:txBody>
          <a:bodyPr lIns="90000" tIns="45000" rIns="90000" bIns="45000"/>
          <a:lstStyle/>
          <a:p>
            <a:pPr algn="just">
              <a:lnSpc>
                <a:spcPct val="100000"/>
              </a:lnSpc>
            </a:pPr>
            <a:r>
              <a:rPr lang="es-ES" sz="1800" b="0" strike="noStrike" spc="-1">
                <a:solidFill>
                  <a:srgbClr val="000000"/>
                </a:solidFill>
                <a:uFill>
                  <a:solidFill>
                    <a:srgbClr val="FFFFFF"/>
                  </a:solidFill>
                </a:uFill>
                <a:latin typeface="Calibri"/>
                <a:ea typeface="DejaVu Sans"/>
              </a:rPr>
              <a:t>El PGAS incluye la implementación de una serie de programas y subprogramas específicos para la estructuración de las medidas ambientales definidas, con el fin de prevenir, mitigar y/o controlar y compensar los impactos asociados a cada una de las etapas del proyecto. Dentro de los cuales encontramos:</a:t>
            </a:r>
            <a:endParaRPr lang="es-ES" sz="1800" b="0" strike="noStrike" spc="-1">
              <a:solidFill>
                <a:srgbClr val="000000"/>
              </a:solidFill>
              <a:uFill>
                <a:solidFill>
                  <a:srgbClr val="FFFFFF"/>
                </a:solidFill>
              </a:uFill>
              <a:latin typeface="Arial"/>
            </a:endParaRPr>
          </a:p>
        </p:txBody>
      </p:sp>
      <p:sp>
        <p:nvSpPr>
          <p:cNvPr id="169" name="CustomShape 4"/>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70" name="CustomShape 5"/>
          <p:cNvSpPr/>
          <p:nvPr/>
        </p:nvSpPr>
        <p:spPr>
          <a:xfrm>
            <a:off x="103320" y="78120"/>
            <a:ext cx="11861280" cy="119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MEDIDAS Y PLAN DE GESTIÓN AMBIENTAL Y SOCIAL</a:t>
            </a:r>
            <a:endParaRPr lang="es-ES" sz="1800" b="0" strike="noStrike" spc="-1">
              <a:solidFill>
                <a:srgbClr val="000000"/>
              </a:solidFill>
              <a:uFill>
                <a:solidFill>
                  <a:srgbClr val="FFFFFF"/>
                </a:solidFill>
              </a:uFill>
              <a:latin typeface="Arial"/>
            </a:endParaRPr>
          </a:p>
        </p:txBody>
      </p:sp>
      <p:pic>
        <p:nvPicPr>
          <p:cNvPr id="6" name="Picture 5">
            <a:extLst>
              <a:ext uri="{FF2B5EF4-FFF2-40B4-BE49-F238E27FC236}">
                <a16:creationId xmlns:a16="http://schemas.microsoft.com/office/drawing/2014/main" id="{4F47F987-F3B3-DD07-02F1-571A834675FA}"/>
              </a:ext>
            </a:extLst>
          </p:cNvPr>
          <p:cNvPicPr>
            <a:picLocks noChangeAspect="1"/>
          </p:cNvPicPr>
          <p:nvPr/>
        </p:nvPicPr>
        <p:blipFill>
          <a:blip r:embed="rId6"/>
          <a:stretch>
            <a:fillRect/>
          </a:stretch>
        </p:blipFill>
        <p:spPr>
          <a:xfrm>
            <a:off x="2888280" y="1931760"/>
            <a:ext cx="6957391" cy="3816491"/>
          </a:xfrm>
          <a:prstGeom prst="rect">
            <a:avLst/>
          </a:prstGeom>
        </p:spPr>
      </p:pic>
    </p:spTree>
    <p:extLst>
      <p:ext uri="{BB962C8B-B14F-4D97-AF65-F5344CB8AC3E}">
        <p14:creationId xmlns:p14="http://schemas.microsoft.com/office/powerpoint/2010/main" val="4237647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63" name="Imagen 132"/>
          <p:cNvPicPr/>
          <p:nvPr/>
        </p:nvPicPr>
        <p:blipFill>
          <a:blip r:embed="rId2"/>
          <a:stretch/>
        </p:blipFill>
        <p:spPr>
          <a:xfrm>
            <a:off x="103320" y="6176160"/>
            <a:ext cx="2784960" cy="605880"/>
          </a:xfrm>
          <a:prstGeom prst="rect">
            <a:avLst/>
          </a:prstGeom>
          <a:ln>
            <a:noFill/>
          </a:ln>
        </p:spPr>
      </p:pic>
      <p:pic>
        <p:nvPicPr>
          <p:cNvPr id="164" name="Imagen 133"/>
          <p:cNvPicPr/>
          <p:nvPr/>
        </p:nvPicPr>
        <p:blipFill>
          <a:blip r:embed="rId3"/>
          <a:stretch/>
        </p:blipFill>
        <p:spPr>
          <a:xfrm>
            <a:off x="9762480" y="6182280"/>
            <a:ext cx="2325600" cy="593280"/>
          </a:xfrm>
          <a:prstGeom prst="rect">
            <a:avLst/>
          </a:prstGeom>
          <a:ln>
            <a:noFill/>
          </a:ln>
        </p:spPr>
      </p:pic>
      <p:pic>
        <p:nvPicPr>
          <p:cNvPr id="165" name="Imagen 118"/>
          <p:cNvPicPr/>
          <p:nvPr/>
        </p:nvPicPr>
        <p:blipFill>
          <a:blip r:embed="rId4"/>
          <a:stretch/>
        </p:blipFill>
        <p:spPr>
          <a:xfrm>
            <a:off x="6869160" y="6289560"/>
            <a:ext cx="1709640" cy="369720"/>
          </a:xfrm>
          <a:prstGeom prst="rect">
            <a:avLst/>
          </a:prstGeom>
          <a:ln>
            <a:noFill/>
          </a:ln>
        </p:spPr>
      </p:pic>
      <p:pic>
        <p:nvPicPr>
          <p:cNvPr id="166" name="Imagen 119"/>
          <p:cNvPicPr/>
          <p:nvPr/>
        </p:nvPicPr>
        <p:blipFill>
          <a:blip r:embed="rId5"/>
          <a:stretch/>
        </p:blipFill>
        <p:spPr>
          <a:xfrm>
            <a:off x="3849120" y="6385680"/>
            <a:ext cx="2915280" cy="182160"/>
          </a:xfrm>
          <a:prstGeom prst="rect">
            <a:avLst/>
          </a:prstGeom>
          <a:ln>
            <a:noFill/>
          </a:ln>
        </p:spPr>
      </p:pic>
      <p:sp>
        <p:nvSpPr>
          <p:cNvPr id="167" name="CustomShape 2"/>
          <p:cNvSpPr/>
          <p:nvPr/>
        </p:nvSpPr>
        <p:spPr>
          <a:xfrm>
            <a:off x="309240" y="1020600"/>
            <a:ext cx="11571120" cy="911160"/>
          </a:xfrm>
          <a:prstGeom prst="rect">
            <a:avLst/>
          </a:prstGeom>
          <a:ln>
            <a:solidFill>
              <a:schemeClr val="bg1"/>
            </a:solidFill>
            <a:round/>
          </a:ln>
        </p:spPr>
        <p:style>
          <a:lnRef idx="2">
            <a:schemeClr val="accent1"/>
          </a:lnRef>
          <a:fillRef idx="1">
            <a:schemeClr val="lt1"/>
          </a:fillRef>
          <a:effectRef idx="0">
            <a:schemeClr val="accent1"/>
          </a:effectRef>
          <a:fontRef idx="minor"/>
        </p:style>
        <p:txBody>
          <a:bodyPr lIns="90000" tIns="45000" rIns="90000" bIns="45000"/>
          <a:lstStyle/>
          <a:p>
            <a:pPr algn="just">
              <a:lnSpc>
                <a:spcPct val="100000"/>
              </a:lnSpc>
            </a:pPr>
            <a:endParaRPr lang="es-ES" sz="1800" b="0" strike="noStrike" spc="-1" dirty="0">
              <a:solidFill>
                <a:srgbClr val="000000"/>
              </a:solidFill>
              <a:uFill>
                <a:solidFill>
                  <a:srgbClr val="FFFFFF"/>
                </a:solidFill>
              </a:uFill>
              <a:latin typeface="Arial"/>
            </a:endParaRPr>
          </a:p>
        </p:txBody>
      </p:sp>
      <p:sp>
        <p:nvSpPr>
          <p:cNvPr id="169" name="CustomShape 4"/>
          <p:cNvSpPr/>
          <p:nvPr/>
        </p:nvSpPr>
        <p:spPr>
          <a:xfrm>
            <a:off x="2400" y="-31696"/>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70" name="CustomShape 5"/>
          <p:cNvSpPr/>
          <p:nvPr/>
        </p:nvSpPr>
        <p:spPr>
          <a:xfrm>
            <a:off x="103320" y="78120"/>
            <a:ext cx="11861280" cy="119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MEDIDAS Y PLAN DE GESTIÓN AMBIENTAL Y SOCIAL</a:t>
            </a:r>
            <a:endParaRPr lang="es-ES" sz="1800" b="0" strike="noStrike" spc="-1">
              <a:solidFill>
                <a:srgbClr val="000000"/>
              </a:solidFill>
              <a:uFill>
                <a:solidFill>
                  <a:srgbClr val="FFFFFF"/>
                </a:solidFill>
              </a:uFill>
              <a:latin typeface="Arial"/>
            </a:endParaRPr>
          </a:p>
        </p:txBody>
      </p:sp>
      <p:pic>
        <p:nvPicPr>
          <p:cNvPr id="3" name="Picture 2">
            <a:extLst>
              <a:ext uri="{FF2B5EF4-FFF2-40B4-BE49-F238E27FC236}">
                <a16:creationId xmlns:a16="http://schemas.microsoft.com/office/drawing/2014/main" id="{D501F7C2-B2D4-EABD-8858-7FDF2EB2FB4C}"/>
              </a:ext>
            </a:extLst>
          </p:cNvPr>
          <p:cNvPicPr>
            <a:picLocks noChangeAspect="1"/>
          </p:cNvPicPr>
          <p:nvPr/>
        </p:nvPicPr>
        <p:blipFill rotWithShape="1">
          <a:blip r:embed="rId6"/>
          <a:srcRect l="-104" t="-1" b="7852"/>
          <a:stretch/>
        </p:blipFill>
        <p:spPr>
          <a:xfrm>
            <a:off x="2608200" y="1175937"/>
            <a:ext cx="6966000" cy="490744"/>
          </a:xfrm>
          <a:prstGeom prst="rect">
            <a:avLst/>
          </a:prstGeom>
        </p:spPr>
      </p:pic>
      <p:pic>
        <p:nvPicPr>
          <p:cNvPr id="4" name="Picture 3">
            <a:extLst>
              <a:ext uri="{FF2B5EF4-FFF2-40B4-BE49-F238E27FC236}">
                <a16:creationId xmlns:a16="http://schemas.microsoft.com/office/drawing/2014/main" id="{E003BAC6-0B94-41DF-4742-92B09A04B253}"/>
              </a:ext>
            </a:extLst>
          </p:cNvPr>
          <p:cNvPicPr>
            <a:picLocks noChangeAspect="1"/>
          </p:cNvPicPr>
          <p:nvPr/>
        </p:nvPicPr>
        <p:blipFill>
          <a:blip r:embed="rId7"/>
          <a:stretch>
            <a:fillRect/>
          </a:stretch>
        </p:blipFill>
        <p:spPr>
          <a:xfrm>
            <a:off x="2581800" y="1666681"/>
            <a:ext cx="7002000" cy="2729126"/>
          </a:xfrm>
          <a:prstGeom prst="rect">
            <a:avLst/>
          </a:prstGeom>
        </p:spPr>
      </p:pic>
    </p:spTree>
    <p:extLst>
      <p:ext uri="{BB962C8B-B14F-4D97-AF65-F5344CB8AC3E}">
        <p14:creationId xmlns:p14="http://schemas.microsoft.com/office/powerpoint/2010/main" val="18892362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51"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52" name="Imagen 132"/>
          <p:cNvPicPr/>
          <p:nvPr/>
        </p:nvPicPr>
        <p:blipFill>
          <a:blip r:embed="rId2"/>
          <a:stretch/>
        </p:blipFill>
        <p:spPr>
          <a:xfrm>
            <a:off x="103320" y="6176160"/>
            <a:ext cx="2784960" cy="605880"/>
          </a:xfrm>
          <a:prstGeom prst="rect">
            <a:avLst/>
          </a:prstGeom>
          <a:ln>
            <a:noFill/>
          </a:ln>
        </p:spPr>
      </p:pic>
      <p:pic>
        <p:nvPicPr>
          <p:cNvPr id="153" name="Imagen 133"/>
          <p:cNvPicPr/>
          <p:nvPr/>
        </p:nvPicPr>
        <p:blipFill>
          <a:blip r:embed="rId3"/>
          <a:stretch/>
        </p:blipFill>
        <p:spPr>
          <a:xfrm>
            <a:off x="9762480" y="6182280"/>
            <a:ext cx="2325600" cy="593280"/>
          </a:xfrm>
          <a:prstGeom prst="rect">
            <a:avLst/>
          </a:prstGeom>
          <a:ln>
            <a:noFill/>
          </a:ln>
        </p:spPr>
      </p:pic>
      <p:pic>
        <p:nvPicPr>
          <p:cNvPr id="154" name="Imagen 118"/>
          <p:cNvPicPr/>
          <p:nvPr/>
        </p:nvPicPr>
        <p:blipFill>
          <a:blip r:embed="rId4"/>
          <a:stretch/>
        </p:blipFill>
        <p:spPr>
          <a:xfrm>
            <a:off x="6869160" y="6289560"/>
            <a:ext cx="1709640" cy="369720"/>
          </a:xfrm>
          <a:prstGeom prst="rect">
            <a:avLst/>
          </a:prstGeom>
          <a:ln>
            <a:noFill/>
          </a:ln>
        </p:spPr>
      </p:pic>
      <p:pic>
        <p:nvPicPr>
          <p:cNvPr id="155" name="Imagen 119"/>
          <p:cNvPicPr/>
          <p:nvPr/>
        </p:nvPicPr>
        <p:blipFill>
          <a:blip r:embed="rId5"/>
          <a:stretch/>
        </p:blipFill>
        <p:spPr>
          <a:xfrm>
            <a:off x="3849120" y="6385680"/>
            <a:ext cx="2915280" cy="182160"/>
          </a:xfrm>
          <a:prstGeom prst="rect">
            <a:avLst/>
          </a:prstGeom>
          <a:ln>
            <a:noFill/>
          </a:ln>
        </p:spPr>
      </p:pic>
      <p:sp>
        <p:nvSpPr>
          <p:cNvPr id="156" name="CustomShape 3"/>
          <p:cNvSpPr/>
          <p:nvPr/>
        </p:nvSpPr>
        <p:spPr>
          <a:xfrm>
            <a:off x="393480" y="1111680"/>
            <a:ext cx="11571120" cy="362520"/>
          </a:xfrm>
          <a:prstGeom prst="rect">
            <a:avLst/>
          </a:prstGeom>
          <a:ln>
            <a:solidFill>
              <a:schemeClr val="bg1"/>
            </a:solidFill>
            <a:round/>
          </a:ln>
        </p:spPr>
        <p:style>
          <a:lnRef idx="2">
            <a:schemeClr val="accent1"/>
          </a:lnRef>
          <a:fillRef idx="1">
            <a:schemeClr val="lt1"/>
          </a:fillRef>
          <a:effectRef idx="0">
            <a:schemeClr val="accent1"/>
          </a:effectRef>
          <a:fontRef idx="minor"/>
        </p:style>
        <p:txBody>
          <a:bodyPr lIns="90000" tIns="45000" rIns="90000" bIns="45000"/>
          <a:lstStyle/>
          <a:p>
            <a:pPr algn="just">
              <a:lnSpc>
                <a:spcPct val="100000"/>
              </a:lnSpc>
            </a:pPr>
            <a:r>
              <a:rPr lang="es-ES" sz="1800" b="0" strike="noStrike" spc="-1">
                <a:solidFill>
                  <a:srgbClr val="000000"/>
                </a:solidFill>
                <a:uFill>
                  <a:solidFill>
                    <a:srgbClr val="FFFFFF"/>
                  </a:solidFill>
                </a:uFill>
                <a:latin typeface="Calibri"/>
                <a:ea typeface="DejaVu Sans"/>
              </a:rPr>
              <a:t>En base a estos impactos identificados se realizan las medidas de mitigación, dentro de los cuales encontramos:</a:t>
            </a:r>
            <a:endParaRPr lang="es-ES" sz="1800" b="0" strike="noStrike" spc="-1">
              <a:solidFill>
                <a:srgbClr val="000000"/>
              </a:solidFill>
              <a:uFill>
                <a:solidFill>
                  <a:srgbClr val="FFFFFF"/>
                </a:solidFill>
              </a:uFill>
              <a:latin typeface="Arial"/>
            </a:endParaRPr>
          </a:p>
        </p:txBody>
      </p:sp>
      <p:sp>
        <p:nvSpPr>
          <p:cNvPr id="157" name="CustomShape 4"/>
          <p:cNvSpPr/>
          <p:nvPr/>
        </p:nvSpPr>
        <p:spPr>
          <a:xfrm>
            <a:off x="103320" y="78120"/>
            <a:ext cx="11861280" cy="119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MEDIDAS Y PLAN DE GESTIÓN AMBIENTAL Y SOCIAL</a:t>
            </a:r>
            <a:endParaRPr lang="es-ES" sz="1800" b="0" strike="noStrike" spc="-1">
              <a:solidFill>
                <a:srgbClr val="000000"/>
              </a:solidFill>
              <a:uFill>
                <a:solidFill>
                  <a:srgbClr val="FFFFFF"/>
                </a:solidFill>
              </a:uFill>
              <a:latin typeface="Arial"/>
            </a:endParaRPr>
          </a:p>
        </p:txBody>
      </p:sp>
      <p:sp>
        <p:nvSpPr>
          <p:cNvPr id="158" name="CustomShape 5"/>
          <p:cNvSpPr/>
          <p:nvPr/>
        </p:nvSpPr>
        <p:spPr>
          <a:xfrm>
            <a:off x="3101760" y="1474200"/>
            <a:ext cx="6582240" cy="461592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285840" indent="-283320">
              <a:lnSpc>
                <a:spcPct val="100000"/>
              </a:lnSpc>
              <a:buClr>
                <a:srgbClr val="FFFFFF"/>
              </a:buClr>
              <a:buFont typeface="Wingdings" charset="2"/>
              <a:buChar char=""/>
            </a:pPr>
            <a:r>
              <a:rPr lang="es-ES" spc="-1" dirty="0">
                <a:solidFill>
                  <a:srgbClr val="FFFFFF"/>
                </a:solidFill>
                <a:uFill>
                  <a:solidFill>
                    <a:srgbClr val="FFFFFF"/>
                  </a:solidFill>
                </a:uFill>
                <a:latin typeface="Calibri"/>
              </a:rPr>
              <a:t>Las medidas de mitigación en la fase de diseño se refieren a las actividades realizadas durante la preparación, diseño y desarrollo de los proyectos ejecutivos de las intervenciones. Incorporar las variables ambientales y sociales desde un comienzo del ciclo de proyecto permite anticipar problemas e impactos negativos y muchas veces, reducir los costos de la gestión </a:t>
            </a:r>
            <a:r>
              <a:rPr lang="es-ES" spc="-1" dirty="0" err="1">
                <a:solidFill>
                  <a:srgbClr val="FFFFFF"/>
                </a:solidFill>
                <a:uFill>
                  <a:solidFill>
                    <a:srgbClr val="FFFFFF"/>
                  </a:solidFill>
                </a:uFill>
                <a:latin typeface="Calibri"/>
              </a:rPr>
              <a:t>socioambiental</a:t>
            </a:r>
            <a:r>
              <a:rPr lang="es-ES" spc="-1" dirty="0">
                <a:solidFill>
                  <a:srgbClr val="FFFFFF"/>
                </a:solidFill>
                <a:uFill>
                  <a:solidFill>
                    <a:srgbClr val="FFFFFF"/>
                  </a:solidFill>
                </a:uFill>
                <a:latin typeface="Calibri"/>
              </a:rPr>
              <a:t> – evitando, por ejemplo, compensaciones o reparaciones costosas que se podrían haber prevenido con un diseño adecuado.</a:t>
            </a:r>
          </a:p>
          <a:p>
            <a:pPr marL="285840" indent="-283320">
              <a:lnSpc>
                <a:spcPct val="100000"/>
              </a:lnSpc>
              <a:buClr>
                <a:srgbClr val="FFFFFF"/>
              </a:buClr>
              <a:buFont typeface="Wingdings" charset="2"/>
              <a:buChar char=""/>
            </a:pPr>
            <a:r>
              <a:rPr lang="es-ES" spc="-1" dirty="0">
                <a:solidFill>
                  <a:srgbClr val="FFFFFF"/>
                </a:solidFill>
                <a:uFill>
                  <a:solidFill>
                    <a:srgbClr val="FFFFFF"/>
                  </a:solidFill>
                </a:uFill>
                <a:latin typeface="Calibri"/>
              </a:rPr>
              <a:t>Las medidas de mitigación en la fase constructiva se concentran en evitar, reducir o compensar los daños negativos que las actividades de construcción del proyecto pueden tener sobre el ambiente o las personas.</a:t>
            </a:r>
          </a:p>
          <a:p>
            <a:pPr marL="285840" indent="-283320">
              <a:lnSpc>
                <a:spcPct val="100000"/>
              </a:lnSpc>
              <a:buClr>
                <a:srgbClr val="FFFFFF"/>
              </a:buClr>
              <a:buFont typeface="Wingdings" charset="2"/>
              <a:buChar char=""/>
            </a:pPr>
            <a:r>
              <a:rPr lang="es-ES" spc="-1" dirty="0">
                <a:solidFill>
                  <a:srgbClr val="FFFFFF"/>
                </a:solidFill>
                <a:uFill>
                  <a:solidFill>
                    <a:srgbClr val="FFFFFF"/>
                  </a:solidFill>
                </a:uFill>
                <a:latin typeface="Calibri"/>
              </a:rPr>
              <a:t>Las medidas de gestión en la fase operativa se encuentran ligadas al correcto funcionamiento de los acueductos y de las PPA, lo cual es responsabilidad de los prestadores de servicio, en este caso ABSA.</a:t>
            </a:r>
          </a:p>
        </p:txBody>
      </p:sp>
      <p:pic>
        <p:nvPicPr>
          <p:cNvPr id="159" name="Imagen 5"/>
          <p:cNvPicPr/>
          <p:nvPr/>
        </p:nvPicPr>
        <p:blipFill>
          <a:blip r:embed="rId6"/>
          <a:stretch/>
        </p:blipFill>
        <p:spPr>
          <a:xfrm>
            <a:off x="9762480" y="2118960"/>
            <a:ext cx="2356920" cy="3330720"/>
          </a:xfrm>
          <a:prstGeom prst="rect">
            <a:avLst/>
          </a:prstGeom>
          <a:ln>
            <a:noFill/>
          </a:ln>
        </p:spPr>
      </p:pic>
      <p:pic>
        <p:nvPicPr>
          <p:cNvPr id="160" name="Picture 4"/>
          <p:cNvPicPr/>
          <p:nvPr/>
        </p:nvPicPr>
        <p:blipFill>
          <a:blip r:embed="rId7"/>
          <a:stretch/>
        </p:blipFill>
        <p:spPr>
          <a:xfrm>
            <a:off x="788400" y="1764720"/>
            <a:ext cx="1476000" cy="2356200"/>
          </a:xfrm>
          <a:prstGeom prst="rect">
            <a:avLst/>
          </a:prstGeom>
          <a:ln>
            <a:noFill/>
          </a:ln>
        </p:spPr>
      </p:pic>
      <p:pic>
        <p:nvPicPr>
          <p:cNvPr id="161" name="Picture 6"/>
          <p:cNvPicPr/>
          <p:nvPr/>
        </p:nvPicPr>
        <p:blipFill>
          <a:blip r:embed="rId8"/>
          <a:srcRect t="21456" b="9946"/>
          <a:stretch/>
        </p:blipFill>
        <p:spPr>
          <a:xfrm>
            <a:off x="108720" y="4307040"/>
            <a:ext cx="2914560" cy="1498320"/>
          </a:xfrm>
          <a:prstGeom prst="rect">
            <a:avLst/>
          </a:prstGeom>
          <a:ln>
            <a:noFill/>
          </a:ln>
        </p:spPr>
      </p:pic>
    </p:spTree>
    <p:extLst>
      <p:ext uri="{BB962C8B-B14F-4D97-AF65-F5344CB8AC3E}">
        <p14:creationId xmlns:p14="http://schemas.microsoft.com/office/powerpoint/2010/main" val="287729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15232" y="699986"/>
            <a:ext cx="9385775" cy="5722294"/>
          </a:xfrm>
          <a:prstGeom prst="rect">
            <a:avLst/>
          </a:prstGeom>
        </p:spPr>
      </p:pic>
      <p:sp>
        <p:nvSpPr>
          <p:cNvPr id="63" name="CustomShape 1"/>
          <p:cNvSpPr/>
          <p:nvPr/>
        </p:nvSpPr>
        <p:spPr>
          <a:xfrm>
            <a:off x="0" y="0"/>
            <a:ext cx="12191400" cy="9342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64" name="CustomShape 2"/>
          <p:cNvSpPr/>
          <p:nvPr/>
        </p:nvSpPr>
        <p:spPr>
          <a:xfrm>
            <a:off x="1300320" y="113400"/>
            <a:ext cx="9615600" cy="129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dirty="0" smtClean="0">
                <a:solidFill>
                  <a:srgbClr val="FFFFFF"/>
                </a:solidFill>
                <a:uFill>
                  <a:solidFill>
                    <a:srgbClr val="FFFFFF"/>
                  </a:solidFill>
                </a:uFill>
                <a:latin typeface="Calibri"/>
                <a:ea typeface="DejaVu Sans"/>
              </a:rPr>
              <a:t>SITUACIÓN </a:t>
            </a:r>
            <a:r>
              <a:rPr lang="es-ES" sz="4000" b="1" strike="noStrike" spc="-1" dirty="0">
                <a:solidFill>
                  <a:srgbClr val="FFFFFF"/>
                </a:solidFill>
                <a:uFill>
                  <a:solidFill>
                    <a:srgbClr val="FFFFFF"/>
                  </a:solidFill>
                </a:uFill>
                <a:latin typeface="Calibri"/>
                <a:ea typeface="DejaVu Sans"/>
              </a:rPr>
              <a:t>ACTUAL</a:t>
            </a:r>
            <a:endParaRPr lang="es-ES" sz="1800" b="0" strike="noStrike" spc="-1" dirty="0">
              <a:solidFill>
                <a:srgbClr val="000000"/>
              </a:solidFill>
              <a:uFill>
                <a:solidFill>
                  <a:srgbClr val="FFFFFF"/>
                </a:solidFill>
              </a:uFill>
              <a:latin typeface="Arial"/>
            </a:endParaRPr>
          </a:p>
        </p:txBody>
      </p:sp>
      <p:sp>
        <p:nvSpPr>
          <p:cNvPr id="65" name="CustomShape 3"/>
          <p:cNvSpPr/>
          <p:nvPr/>
        </p:nvSpPr>
        <p:spPr>
          <a:xfrm>
            <a:off x="0" y="6090120"/>
            <a:ext cx="12191400" cy="7797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66" name="Imagen 6"/>
          <p:cNvPicPr/>
          <p:nvPr/>
        </p:nvPicPr>
        <p:blipFill>
          <a:blip r:embed="rId3"/>
          <a:stretch/>
        </p:blipFill>
        <p:spPr>
          <a:xfrm>
            <a:off x="103320" y="6176160"/>
            <a:ext cx="2786760" cy="607680"/>
          </a:xfrm>
          <a:prstGeom prst="rect">
            <a:avLst/>
          </a:prstGeom>
          <a:ln>
            <a:noFill/>
          </a:ln>
        </p:spPr>
      </p:pic>
      <p:pic>
        <p:nvPicPr>
          <p:cNvPr id="67" name="Imagen 7"/>
          <p:cNvPicPr/>
          <p:nvPr/>
        </p:nvPicPr>
        <p:blipFill>
          <a:blip r:embed="rId4"/>
          <a:stretch/>
        </p:blipFill>
        <p:spPr>
          <a:xfrm>
            <a:off x="9762480" y="6182280"/>
            <a:ext cx="2327400" cy="595080"/>
          </a:xfrm>
          <a:prstGeom prst="rect">
            <a:avLst/>
          </a:prstGeom>
          <a:ln>
            <a:noFill/>
          </a:ln>
        </p:spPr>
      </p:pic>
      <p:pic>
        <p:nvPicPr>
          <p:cNvPr id="68" name="Imagen 17"/>
          <p:cNvPicPr/>
          <p:nvPr/>
        </p:nvPicPr>
        <p:blipFill>
          <a:blip r:embed="rId5"/>
          <a:stretch/>
        </p:blipFill>
        <p:spPr>
          <a:xfrm>
            <a:off x="6869160" y="6289560"/>
            <a:ext cx="1711440" cy="371520"/>
          </a:xfrm>
          <a:prstGeom prst="rect">
            <a:avLst/>
          </a:prstGeom>
          <a:ln>
            <a:noFill/>
          </a:ln>
        </p:spPr>
      </p:pic>
      <p:pic>
        <p:nvPicPr>
          <p:cNvPr id="69" name="Imagen 23"/>
          <p:cNvPicPr/>
          <p:nvPr/>
        </p:nvPicPr>
        <p:blipFill>
          <a:blip r:embed="rId6"/>
          <a:stretch/>
        </p:blipFill>
        <p:spPr>
          <a:xfrm>
            <a:off x="3849120" y="6385680"/>
            <a:ext cx="2917080" cy="183960"/>
          </a:xfrm>
          <a:prstGeom prst="rect">
            <a:avLst/>
          </a:prstGeom>
          <a:ln>
            <a:noFill/>
          </a:ln>
        </p:spPr>
      </p:pic>
      <p:sp>
        <p:nvSpPr>
          <p:cNvPr id="70" name="CustomShape 4"/>
          <p:cNvSpPr/>
          <p:nvPr/>
        </p:nvSpPr>
        <p:spPr>
          <a:xfrm>
            <a:off x="407160" y="1093680"/>
            <a:ext cx="11376720" cy="48733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66423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320" y="0"/>
            <a:ext cx="12202200" cy="6869160"/>
          </a:xfrm>
          <a:prstGeom prst="rect">
            <a:avLst/>
          </a:prstGeom>
        </p:spPr>
      </p:pic>
      <p:sp>
        <p:nvSpPr>
          <p:cNvPr id="83" name="CustomShape 1"/>
          <p:cNvSpPr/>
          <p:nvPr/>
        </p:nvSpPr>
        <p:spPr>
          <a:xfrm>
            <a:off x="9746640" y="6274800"/>
            <a:ext cx="116640" cy="116640"/>
          </a:xfrm>
          <a:prstGeom prst="ellipse">
            <a:avLst/>
          </a:prstGeom>
          <a:solidFill>
            <a:srgbClr val="FF0066"/>
          </a:solidFill>
          <a:ln w="28440">
            <a:solidFill>
              <a:schemeClr val="bg1"/>
            </a:solidFill>
            <a:round/>
          </a:ln>
        </p:spPr>
        <p:style>
          <a:lnRef idx="2">
            <a:schemeClr val="accent1">
              <a:shade val="50000"/>
            </a:schemeClr>
          </a:lnRef>
          <a:fillRef idx="1">
            <a:schemeClr val="accent1"/>
          </a:fillRef>
          <a:effectRef idx="0">
            <a:schemeClr val="accent1"/>
          </a:effectRef>
          <a:fontRef idx="minor"/>
        </p:style>
      </p:sp>
      <p:sp>
        <p:nvSpPr>
          <p:cNvPr id="84" name="CustomShape 2"/>
          <p:cNvSpPr/>
          <p:nvPr/>
        </p:nvSpPr>
        <p:spPr>
          <a:xfrm>
            <a:off x="9365040" y="5999400"/>
            <a:ext cx="9039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000" b="1" strike="noStrike" spc="-1">
                <a:solidFill>
                  <a:srgbClr val="FFE101"/>
                </a:solidFill>
                <a:uFill>
                  <a:solidFill>
                    <a:srgbClr val="FFFFFF"/>
                  </a:solidFill>
                </a:uFill>
                <a:latin typeface="Calibri"/>
                <a:ea typeface="DejaVu Sans"/>
              </a:rPr>
              <a:t>VILLA ELIVIRA</a:t>
            </a:r>
            <a:endParaRPr lang="es-ES" sz="1800" b="0" strike="noStrike" spc="-1">
              <a:solidFill>
                <a:srgbClr val="000000"/>
              </a:solidFill>
              <a:uFill>
                <a:solidFill>
                  <a:srgbClr val="FFFFFF"/>
                </a:solidFill>
              </a:uFill>
              <a:latin typeface="Arial"/>
            </a:endParaRPr>
          </a:p>
        </p:txBody>
      </p:sp>
      <p:sp>
        <p:nvSpPr>
          <p:cNvPr id="85" name="CustomShape 3"/>
          <p:cNvSpPr/>
          <p:nvPr/>
        </p:nvSpPr>
        <p:spPr>
          <a:xfrm>
            <a:off x="2969640" y="6503040"/>
            <a:ext cx="605160" cy="2415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s-ES" sz="1000" b="1" strike="noStrike" spc="-1">
                <a:solidFill>
                  <a:srgbClr val="FFE101"/>
                </a:solidFill>
                <a:uFill>
                  <a:solidFill>
                    <a:srgbClr val="FFFFFF"/>
                  </a:solidFill>
                </a:uFill>
                <a:latin typeface="Calibri"/>
                <a:ea typeface="DejaVu Sans"/>
              </a:rPr>
              <a:t>ABASTO</a:t>
            </a:r>
            <a:endParaRPr lang="es-ES" sz="1800" b="0" strike="noStrike" spc="-1">
              <a:solidFill>
                <a:srgbClr val="000000"/>
              </a:solidFill>
              <a:uFill>
                <a:solidFill>
                  <a:srgbClr val="FFFFFF"/>
                </a:solidFill>
              </a:uFill>
              <a:latin typeface="Arial"/>
            </a:endParaRPr>
          </a:p>
        </p:txBody>
      </p:sp>
      <p:sp>
        <p:nvSpPr>
          <p:cNvPr id="86" name="CustomShape 4"/>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87" name="Imagen 132"/>
          <p:cNvPicPr/>
          <p:nvPr/>
        </p:nvPicPr>
        <p:blipFill>
          <a:blip r:embed="rId3"/>
          <a:stretch/>
        </p:blipFill>
        <p:spPr>
          <a:xfrm>
            <a:off x="103320" y="6176160"/>
            <a:ext cx="2786040" cy="606960"/>
          </a:xfrm>
          <a:prstGeom prst="rect">
            <a:avLst/>
          </a:prstGeom>
          <a:ln>
            <a:noFill/>
          </a:ln>
        </p:spPr>
      </p:pic>
      <p:pic>
        <p:nvPicPr>
          <p:cNvPr id="88" name="Imagen 133"/>
          <p:cNvPicPr/>
          <p:nvPr/>
        </p:nvPicPr>
        <p:blipFill>
          <a:blip r:embed="rId4"/>
          <a:stretch/>
        </p:blipFill>
        <p:spPr>
          <a:xfrm>
            <a:off x="9762480" y="6182280"/>
            <a:ext cx="2326680" cy="594360"/>
          </a:xfrm>
          <a:prstGeom prst="rect">
            <a:avLst/>
          </a:prstGeom>
          <a:ln>
            <a:noFill/>
          </a:ln>
        </p:spPr>
      </p:pic>
      <p:pic>
        <p:nvPicPr>
          <p:cNvPr id="89" name="Imagen 118"/>
          <p:cNvPicPr/>
          <p:nvPr/>
        </p:nvPicPr>
        <p:blipFill>
          <a:blip r:embed="rId5"/>
          <a:stretch/>
        </p:blipFill>
        <p:spPr>
          <a:xfrm>
            <a:off x="6869160" y="6289560"/>
            <a:ext cx="1710720" cy="370800"/>
          </a:xfrm>
          <a:prstGeom prst="rect">
            <a:avLst/>
          </a:prstGeom>
          <a:ln>
            <a:noFill/>
          </a:ln>
        </p:spPr>
      </p:pic>
      <p:pic>
        <p:nvPicPr>
          <p:cNvPr id="90" name="Imagen 119"/>
          <p:cNvPicPr/>
          <p:nvPr/>
        </p:nvPicPr>
        <p:blipFill>
          <a:blip r:embed="rId6"/>
          <a:stretch/>
        </p:blipFill>
        <p:spPr>
          <a:xfrm>
            <a:off x="3849120" y="6385680"/>
            <a:ext cx="2916360" cy="183240"/>
          </a:xfrm>
          <a:prstGeom prst="rect">
            <a:avLst/>
          </a:prstGeom>
          <a:ln>
            <a:noFill/>
          </a:ln>
        </p:spPr>
      </p:pic>
      <p:sp>
        <p:nvSpPr>
          <p:cNvPr id="94" name="CustomShape 7"/>
          <p:cNvSpPr/>
          <p:nvPr/>
        </p:nvSpPr>
        <p:spPr>
          <a:xfrm>
            <a:off x="-12600" y="0"/>
            <a:ext cx="122281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95" name="CustomShape 8"/>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pc="-1" dirty="0">
                <a:solidFill>
                  <a:srgbClr val="FFFFFF"/>
                </a:solidFill>
                <a:uFill>
                  <a:solidFill>
                    <a:srgbClr val="FFFFFF"/>
                  </a:solidFill>
                </a:uFill>
                <a:latin typeface="Calibri"/>
              </a:rPr>
              <a:t>ACUEDUCTO GLIPTODONTE - PIRAN</a:t>
            </a:r>
            <a:endParaRPr lang="es-ES" sz="4000" spc="-1" dirty="0">
              <a:solidFill>
                <a:srgbClr val="000000"/>
              </a:solidFill>
              <a:uFill>
                <a:solidFill>
                  <a:srgbClr val="FFFFFF"/>
                </a:solidFill>
              </a:u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704160" y="1020960"/>
            <a:ext cx="11283120" cy="492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343080" indent="-342000" algn="just">
              <a:lnSpc>
                <a:spcPct val="200000"/>
              </a:lnSpc>
              <a:buClr>
                <a:srgbClr val="000000"/>
              </a:buClr>
              <a:buFont typeface="Wingdings" charset="2"/>
              <a:buChar char=""/>
            </a:pPr>
            <a:r>
              <a:rPr lang="es-ES" sz="2800" b="1" strike="noStrike" spc="-1" dirty="0" smtClean="0">
                <a:solidFill>
                  <a:srgbClr val="000000"/>
                </a:solidFill>
                <a:uFill>
                  <a:solidFill>
                    <a:srgbClr val="FFFFFF"/>
                  </a:solidFill>
                </a:uFill>
                <a:latin typeface="Calibri"/>
                <a:ea typeface="DejaVu Sans"/>
              </a:rPr>
              <a:t>INSTALACIÓN </a:t>
            </a:r>
            <a:r>
              <a:rPr lang="es-ES" sz="2800" b="1" strike="noStrike" spc="-1" dirty="0">
                <a:uFill>
                  <a:solidFill>
                    <a:srgbClr val="FFFFFF"/>
                  </a:solidFill>
                </a:uFill>
                <a:latin typeface="Calibri"/>
                <a:ea typeface="DejaVu Sans"/>
              </a:rPr>
              <a:t>ACUEDUCTO DN </a:t>
            </a:r>
            <a:r>
              <a:rPr lang="es-ES" sz="2800" b="1" strike="noStrike" spc="-1" dirty="0" smtClean="0">
                <a:uFill>
                  <a:solidFill>
                    <a:srgbClr val="FFFFFF"/>
                  </a:solidFill>
                </a:uFill>
                <a:latin typeface="Calibri"/>
                <a:ea typeface="DejaVu Sans"/>
              </a:rPr>
              <a:t>225 </a:t>
            </a:r>
            <a:endParaRPr lang="es-ES" sz="1800" b="0" strike="noStrike" spc="-1" dirty="0">
              <a:uFill>
                <a:solidFill>
                  <a:srgbClr val="FFFFFF"/>
                </a:solidFill>
              </a:uFill>
              <a:latin typeface="Arial"/>
            </a:endParaRPr>
          </a:p>
          <a:p>
            <a:pPr algn="just">
              <a:lnSpc>
                <a:spcPct val="200000"/>
              </a:lnSpc>
            </a:pPr>
            <a:r>
              <a:rPr lang="es-ES" sz="2600" b="0" strike="noStrike" spc="-1" dirty="0">
                <a:uFill>
                  <a:solidFill>
                    <a:srgbClr val="FFFFFF"/>
                  </a:solidFill>
                </a:uFill>
                <a:latin typeface="Calibri"/>
                <a:ea typeface="DejaVu Sans"/>
              </a:rPr>
              <a:t>CAÑERÍA PEAD </a:t>
            </a:r>
            <a:r>
              <a:rPr lang="es-ES" sz="2600" b="0" strike="noStrike" spc="-1" dirty="0" smtClean="0">
                <a:uFill>
                  <a:solidFill>
                    <a:srgbClr val="FFFFFF"/>
                  </a:solidFill>
                </a:uFill>
                <a:latin typeface="Calibri"/>
                <a:ea typeface="DejaVu Sans"/>
              </a:rPr>
              <a:t>clase 10 DN 225mm – 4.631 metros (tramo Vidal-</a:t>
            </a:r>
            <a:r>
              <a:rPr lang="es-ES" sz="2600" b="0" strike="noStrike" spc="-1" dirty="0" err="1" smtClean="0">
                <a:uFill>
                  <a:solidFill>
                    <a:srgbClr val="FFFFFF"/>
                  </a:solidFill>
                </a:uFill>
                <a:latin typeface="Calibri"/>
                <a:ea typeface="DejaVu Sans"/>
              </a:rPr>
              <a:t>Pirán</a:t>
            </a:r>
            <a:r>
              <a:rPr lang="es-ES" sz="2600" b="0" strike="noStrike" spc="-1" dirty="0" smtClean="0">
                <a:uFill>
                  <a:solidFill>
                    <a:srgbClr val="FFFFFF"/>
                  </a:solidFill>
                </a:uFill>
                <a:latin typeface="Calibri"/>
                <a:ea typeface="DejaVu Sans"/>
              </a:rPr>
              <a:t>, </a:t>
            </a:r>
            <a:r>
              <a:rPr lang="es-MX" sz="2600" spc="-1" dirty="0" smtClean="0">
                <a:uFill>
                  <a:solidFill>
                    <a:srgbClr val="FFFFFF"/>
                  </a:solidFill>
                </a:uFill>
                <a:latin typeface="Calibri"/>
              </a:rPr>
              <a:t>desde </a:t>
            </a:r>
            <a:r>
              <a:rPr lang="es-MX" sz="2600" spc="-1" dirty="0">
                <a:uFill>
                  <a:solidFill>
                    <a:srgbClr val="FFFFFF"/>
                  </a:solidFill>
                </a:uFill>
                <a:latin typeface="Calibri"/>
              </a:rPr>
              <a:t>la progresiva 45.700 a </a:t>
            </a:r>
            <a:r>
              <a:rPr lang="es-MX" sz="2600" spc="-1" dirty="0" smtClean="0">
                <a:uFill>
                  <a:solidFill>
                    <a:srgbClr val="FFFFFF"/>
                  </a:solidFill>
                </a:uFill>
                <a:latin typeface="Calibri"/>
              </a:rPr>
              <a:t>50.307m)</a:t>
            </a:r>
          </a:p>
          <a:p>
            <a:pPr algn="just">
              <a:lnSpc>
                <a:spcPct val="200000"/>
              </a:lnSpc>
            </a:pPr>
            <a:r>
              <a:rPr lang="es-ES" sz="2600" b="0" strike="noStrike" spc="-1" dirty="0" smtClean="0">
                <a:solidFill>
                  <a:srgbClr val="000000"/>
                </a:solidFill>
                <a:uFill>
                  <a:solidFill>
                    <a:srgbClr val="FFFFFF"/>
                  </a:solidFill>
                </a:uFill>
                <a:latin typeface="Calibri"/>
                <a:ea typeface="DejaVu Sans"/>
              </a:rPr>
              <a:t>SUSTITUCIÓN DE VÁLVULAS ESCLUSAS, DE AIRE Y DE DESAG</a:t>
            </a:r>
            <a:r>
              <a:rPr lang="es-ES" sz="2600" spc="-1" dirty="0">
                <a:uFill>
                  <a:solidFill>
                    <a:srgbClr val="FFFFFF"/>
                  </a:solidFill>
                </a:uFill>
                <a:latin typeface="Calibri"/>
              </a:rPr>
              <a:t>Ü</a:t>
            </a:r>
            <a:r>
              <a:rPr lang="es-ES" sz="2600" b="0" strike="noStrike" spc="-1" dirty="0" smtClean="0">
                <a:solidFill>
                  <a:srgbClr val="000000"/>
                </a:solidFill>
                <a:uFill>
                  <a:solidFill>
                    <a:srgbClr val="FFFFFF"/>
                  </a:solidFill>
                </a:uFill>
                <a:latin typeface="Calibri"/>
                <a:ea typeface="DejaVu Sans"/>
              </a:rPr>
              <a:t>E </a:t>
            </a:r>
            <a:endParaRPr lang="es-ES" sz="2600" b="0" strike="noStrike" spc="-1" dirty="0" smtClean="0">
              <a:solidFill>
                <a:srgbClr val="FF0000"/>
              </a:solidFill>
              <a:uFill>
                <a:solidFill>
                  <a:srgbClr val="FFFFFF"/>
                </a:solidFill>
              </a:uFill>
              <a:latin typeface="Calibri"/>
              <a:ea typeface="DejaVu Sans"/>
            </a:endParaRPr>
          </a:p>
          <a:p>
            <a:pPr algn="just">
              <a:lnSpc>
                <a:spcPct val="200000"/>
              </a:lnSpc>
            </a:pPr>
            <a:r>
              <a:rPr lang="es-ES" sz="2600" b="0" strike="noStrike" spc="-1" dirty="0" smtClean="0">
                <a:solidFill>
                  <a:srgbClr val="000000"/>
                </a:solidFill>
                <a:uFill>
                  <a:solidFill>
                    <a:srgbClr val="FFFFFF"/>
                  </a:solidFill>
                </a:uFill>
                <a:latin typeface="Calibri"/>
                <a:ea typeface="DejaVu Sans"/>
              </a:rPr>
              <a:t>EMPALMES</a:t>
            </a:r>
            <a:endParaRPr lang="es-ES" sz="1800" b="0" strike="noStrike" spc="-1" dirty="0">
              <a:solidFill>
                <a:srgbClr val="000000"/>
              </a:solidFill>
              <a:uFill>
                <a:solidFill>
                  <a:srgbClr val="FFFFFF"/>
                </a:solidFill>
              </a:uFill>
              <a:latin typeface="Arial"/>
            </a:endParaRPr>
          </a:p>
        </p:txBody>
      </p:sp>
      <p:sp>
        <p:nvSpPr>
          <p:cNvPr id="99" name="CustomShape 2"/>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0" name="Imagen 4"/>
          <p:cNvPicPr/>
          <p:nvPr/>
        </p:nvPicPr>
        <p:blipFill>
          <a:blip r:embed="rId2"/>
          <a:stretch/>
        </p:blipFill>
        <p:spPr>
          <a:xfrm>
            <a:off x="103320" y="6176160"/>
            <a:ext cx="2786040" cy="606960"/>
          </a:xfrm>
          <a:prstGeom prst="rect">
            <a:avLst/>
          </a:prstGeom>
          <a:ln>
            <a:noFill/>
          </a:ln>
        </p:spPr>
      </p:pic>
      <p:pic>
        <p:nvPicPr>
          <p:cNvPr id="101" name="Imagen 5"/>
          <p:cNvPicPr/>
          <p:nvPr/>
        </p:nvPicPr>
        <p:blipFill>
          <a:blip r:embed="rId3"/>
          <a:stretch/>
        </p:blipFill>
        <p:spPr>
          <a:xfrm>
            <a:off x="9762480" y="6182280"/>
            <a:ext cx="2326680" cy="594360"/>
          </a:xfrm>
          <a:prstGeom prst="rect">
            <a:avLst/>
          </a:prstGeom>
          <a:ln>
            <a:noFill/>
          </a:ln>
        </p:spPr>
      </p:pic>
      <p:sp>
        <p:nvSpPr>
          <p:cNvPr id="102" name="CustomShape 3"/>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pic>
        <p:nvPicPr>
          <p:cNvPr id="103" name="Imagen 2"/>
          <p:cNvPicPr/>
          <p:nvPr/>
        </p:nvPicPr>
        <p:blipFill>
          <a:blip r:embed="rId4"/>
          <a:stretch/>
        </p:blipFill>
        <p:spPr>
          <a:xfrm>
            <a:off x="6869160" y="6289560"/>
            <a:ext cx="1710720" cy="370800"/>
          </a:xfrm>
          <a:prstGeom prst="rect">
            <a:avLst/>
          </a:prstGeom>
          <a:ln>
            <a:noFill/>
          </a:ln>
        </p:spPr>
      </p:pic>
      <p:pic>
        <p:nvPicPr>
          <p:cNvPr id="104" name="Imagen 6"/>
          <p:cNvPicPr/>
          <p:nvPr/>
        </p:nvPicPr>
        <p:blipFill>
          <a:blip r:embed="rId5"/>
          <a:stretch/>
        </p:blipFill>
        <p:spPr>
          <a:xfrm>
            <a:off x="3849120" y="6385680"/>
            <a:ext cx="2916360" cy="183240"/>
          </a:xfrm>
          <a:prstGeom prst="rect">
            <a:avLst/>
          </a:prstGeom>
          <a:ln>
            <a:noFill/>
          </a:ln>
        </p:spPr>
      </p:pic>
      <p:sp>
        <p:nvSpPr>
          <p:cNvPr id="105" name="CustomShape 4"/>
          <p:cNvSpPr/>
          <p:nvPr/>
        </p:nvSpPr>
        <p:spPr>
          <a:xfrm>
            <a:off x="-552240" y="144000"/>
            <a:ext cx="1286352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Calibri"/>
              </a:rPr>
              <a:t>COMPONENTES DE LA OBR</a:t>
            </a:r>
            <a:r>
              <a:rPr lang="es-ES" sz="3000" b="1" strike="noStrike" spc="-1">
                <a:solidFill>
                  <a:srgbClr val="FFFFFF"/>
                </a:solidFill>
                <a:uFill>
                  <a:solidFill>
                    <a:srgbClr val="FFFFFF"/>
                  </a:solidFill>
                </a:uFill>
                <a:latin typeface="Calibri"/>
                <a:ea typeface="Calibri"/>
              </a:rPr>
              <a:t> </a:t>
            </a:r>
            <a:endParaRPr lang="es-ES" sz="1800" b="0" strike="noStrike" spc="-1">
              <a:solidFill>
                <a:srgbClr val="000000"/>
              </a:solidFill>
              <a:uFill>
                <a:solidFill>
                  <a:srgbClr val="FFFFFF"/>
                </a:solidFill>
              </a:uFill>
              <a:latin typeface="Arial"/>
            </a:endParaRPr>
          </a:p>
        </p:txBody>
      </p:sp>
      <p:sp>
        <p:nvSpPr>
          <p:cNvPr id="106" name="CustomShape 5"/>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07" name="CustomShape 6"/>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pc="-1" dirty="0">
                <a:solidFill>
                  <a:srgbClr val="FFFFFF"/>
                </a:solidFill>
                <a:uFill>
                  <a:solidFill>
                    <a:srgbClr val="FFFFFF"/>
                  </a:solidFill>
                </a:uFill>
                <a:latin typeface="Calibri"/>
              </a:rPr>
              <a:t>ACUEDUCTO GLIPTODONTE - PIRAN</a:t>
            </a:r>
            <a:endParaRPr lang="es-ES" sz="4000" spc="-1" dirty="0">
              <a:solidFill>
                <a:srgbClr val="000000"/>
              </a:solidFill>
              <a:uFill>
                <a:solidFill>
                  <a:srgbClr val="FFFFFF"/>
                </a:solidFill>
              </a:u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0" y="6090120"/>
            <a:ext cx="12190680" cy="77904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09" name="Imagen 4"/>
          <p:cNvPicPr/>
          <p:nvPr/>
        </p:nvPicPr>
        <p:blipFill>
          <a:blip r:embed="rId2"/>
          <a:stretch/>
        </p:blipFill>
        <p:spPr>
          <a:xfrm>
            <a:off x="103320" y="6176160"/>
            <a:ext cx="2786040" cy="606960"/>
          </a:xfrm>
          <a:prstGeom prst="rect">
            <a:avLst/>
          </a:prstGeom>
          <a:ln>
            <a:noFill/>
          </a:ln>
        </p:spPr>
      </p:pic>
      <p:pic>
        <p:nvPicPr>
          <p:cNvPr id="110" name="Imagen 5"/>
          <p:cNvPicPr/>
          <p:nvPr/>
        </p:nvPicPr>
        <p:blipFill>
          <a:blip r:embed="rId3"/>
          <a:stretch/>
        </p:blipFill>
        <p:spPr>
          <a:xfrm>
            <a:off x="9762480" y="6182280"/>
            <a:ext cx="2326680" cy="594360"/>
          </a:xfrm>
          <a:prstGeom prst="rect">
            <a:avLst/>
          </a:prstGeom>
          <a:ln>
            <a:noFill/>
          </a:ln>
        </p:spPr>
      </p:pic>
      <p:sp>
        <p:nvSpPr>
          <p:cNvPr id="111" name="CustomShape 2"/>
          <p:cNvSpPr/>
          <p:nvPr/>
        </p:nvSpPr>
        <p:spPr>
          <a:xfrm>
            <a:off x="2050560" y="3177360"/>
            <a:ext cx="183240" cy="367920"/>
          </a:xfrm>
          <a:prstGeom prst="rect">
            <a:avLst/>
          </a:prstGeom>
          <a:noFill/>
          <a:ln>
            <a:noFill/>
          </a:ln>
        </p:spPr>
        <p:style>
          <a:lnRef idx="0">
            <a:scrgbClr r="0" g="0" b="0"/>
          </a:lnRef>
          <a:fillRef idx="0">
            <a:scrgbClr r="0" g="0" b="0"/>
          </a:fillRef>
          <a:effectRef idx="0">
            <a:scrgbClr r="0" g="0" b="0"/>
          </a:effectRef>
          <a:fontRef idx="minor"/>
        </p:style>
      </p:sp>
      <p:sp>
        <p:nvSpPr>
          <p:cNvPr id="112" name="CustomShape 3"/>
          <p:cNvSpPr/>
          <p:nvPr/>
        </p:nvSpPr>
        <p:spPr>
          <a:xfrm>
            <a:off x="1026000" y="1556280"/>
            <a:ext cx="10565280" cy="295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Población beneficiada: </a:t>
            </a:r>
            <a:r>
              <a:rPr lang="es-ES" sz="2800" spc="-1" dirty="0" smtClean="0">
                <a:uFill>
                  <a:solidFill>
                    <a:srgbClr val="FFFFFF"/>
                  </a:solidFill>
                </a:uFill>
                <a:latin typeface="Calibri Light"/>
                <a:ea typeface="DejaVu Sans"/>
              </a:rPr>
              <a:t>9.500</a:t>
            </a:r>
            <a:r>
              <a:rPr lang="es-ES" sz="2800" b="0" strike="noStrike" spc="-1" dirty="0" smtClean="0">
                <a:uFill>
                  <a:solidFill>
                    <a:srgbClr val="FFFFFF"/>
                  </a:solidFill>
                </a:uFill>
                <a:latin typeface="Calibri Light"/>
                <a:ea typeface="DejaVu Sans"/>
              </a:rPr>
              <a:t> </a:t>
            </a:r>
            <a:r>
              <a:rPr lang="es-ES" sz="2800" b="0" strike="noStrike" spc="-1" dirty="0">
                <a:uFill>
                  <a:solidFill>
                    <a:srgbClr val="FFFFFF"/>
                  </a:solidFill>
                </a:uFill>
                <a:latin typeface="Calibri Light"/>
                <a:ea typeface="DejaVu Sans"/>
              </a:rPr>
              <a:t>hab.</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Plazo: </a:t>
            </a:r>
            <a:r>
              <a:rPr lang="es-ES" sz="2800" b="0" strike="noStrike" spc="-1" dirty="0" smtClean="0">
                <a:uFill>
                  <a:solidFill>
                    <a:srgbClr val="FFFFFF"/>
                  </a:solidFill>
                </a:uFill>
                <a:latin typeface="Calibri Light"/>
                <a:ea typeface="DejaVu Sans"/>
              </a:rPr>
              <a:t>720 </a:t>
            </a:r>
            <a:r>
              <a:rPr lang="es-ES" sz="2800" b="0" strike="noStrike" spc="-1" dirty="0">
                <a:uFill>
                  <a:solidFill>
                    <a:srgbClr val="FFFFFF"/>
                  </a:solidFill>
                </a:uFill>
                <a:latin typeface="Calibri Light"/>
                <a:ea typeface="DejaVu Sans"/>
              </a:rPr>
              <a:t>días </a:t>
            </a:r>
            <a:endParaRPr lang="es-ES" sz="1800" b="0" strike="noStrike" spc="-1" dirty="0">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a:uFill>
                  <a:solidFill>
                    <a:srgbClr val="FFFFFF"/>
                  </a:solidFill>
                </a:uFill>
                <a:latin typeface="Calibri Light"/>
                <a:ea typeface="DejaVu Sans"/>
              </a:rPr>
              <a:t>Financiamiento: </a:t>
            </a:r>
            <a:r>
              <a:rPr lang="es-ES" sz="2800" spc="-1" dirty="0">
                <a:uFill>
                  <a:solidFill>
                    <a:srgbClr val="FFFFFF"/>
                  </a:solidFill>
                </a:uFill>
                <a:latin typeface="Calibri Light"/>
              </a:rPr>
              <a:t>Banco Interamericano de </a:t>
            </a:r>
            <a:r>
              <a:rPr lang="es-ES" sz="2800" spc="-1" dirty="0" smtClean="0">
                <a:uFill>
                  <a:solidFill>
                    <a:srgbClr val="FFFFFF"/>
                  </a:solidFill>
                </a:uFill>
                <a:latin typeface="Calibri Light"/>
              </a:rPr>
              <a:t>Desarrollo (BID)</a:t>
            </a:r>
            <a:endParaRPr lang="es-ES" spc="-1" dirty="0" smtClean="0">
              <a:uFill>
                <a:solidFill>
                  <a:srgbClr val="FFFFFF"/>
                </a:solidFill>
              </a:uFill>
            </a:endParaRPr>
          </a:p>
          <a:p>
            <a:pPr marL="457560" indent="-456120">
              <a:lnSpc>
                <a:spcPct val="150000"/>
              </a:lnSpc>
              <a:buClr>
                <a:srgbClr val="2AAEC0"/>
              </a:buClr>
              <a:buFont typeface="Wingdings" charset="2"/>
              <a:buChar char=""/>
            </a:pPr>
            <a:r>
              <a:rPr lang="es-ES" sz="2800" b="0" strike="noStrike" spc="-1" dirty="0" smtClean="0">
                <a:solidFill>
                  <a:srgbClr val="000000"/>
                </a:solidFill>
                <a:uFill>
                  <a:solidFill>
                    <a:srgbClr val="FFFFFF"/>
                  </a:solidFill>
                </a:uFill>
                <a:latin typeface="Calibri Light"/>
                <a:ea typeface="DejaVu Sans"/>
              </a:rPr>
              <a:t>Operador: Aguas Bonaerenses S.A. (ABSA)</a:t>
            </a:r>
            <a:endParaRPr lang="es-ES" sz="1800" b="0" strike="noStrike" spc="-1" dirty="0" smtClean="0">
              <a:solidFill>
                <a:srgbClr val="000000"/>
              </a:solidFill>
              <a:uFill>
                <a:solidFill>
                  <a:srgbClr val="FFFFFF"/>
                </a:solidFill>
              </a:uFill>
              <a:latin typeface="Arial"/>
            </a:endParaRPr>
          </a:p>
          <a:p>
            <a:pPr marL="457560" indent="-456120">
              <a:lnSpc>
                <a:spcPct val="150000"/>
              </a:lnSpc>
              <a:buClr>
                <a:srgbClr val="2AAEC0"/>
              </a:buClr>
              <a:buFont typeface="Wingdings" charset="2"/>
              <a:buChar char=""/>
            </a:pPr>
            <a:r>
              <a:rPr lang="es-ES" sz="2800" b="0" strike="noStrike" spc="-1" dirty="0" smtClean="0">
                <a:solidFill>
                  <a:srgbClr val="000000"/>
                </a:solidFill>
                <a:uFill>
                  <a:solidFill>
                    <a:srgbClr val="FFFFFF"/>
                  </a:solidFill>
                </a:uFill>
                <a:latin typeface="Calibri Light"/>
                <a:ea typeface="DejaVu Sans"/>
              </a:rPr>
              <a:t>Organismo </a:t>
            </a:r>
            <a:r>
              <a:rPr lang="es-ES" sz="2800" b="0" strike="noStrike" spc="-1" dirty="0">
                <a:solidFill>
                  <a:srgbClr val="000000"/>
                </a:solidFill>
                <a:uFill>
                  <a:solidFill>
                    <a:srgbClr val="FFFFFF"/>
                  </a:solidFill>
                </a:uFill>
                <a:latin typeface="Calibri Light"/>
                <a:ea typeface="DejaVu Sans"/>
              </a:rPr>
              <a:t>Ejecutor: Dirección Provincial de Agua y Cloacas (</a:t>
            </a:r>
            <a:r>
              <a:rPr lang="es-ES" sz="2800" b="0" strike="noStrike" spc="-1" dirty="0" err="1">
                <a:solidFill>
                  <a:srgbClr val="000000"/>
                </a:solidFill>
                <a:uFill>
                  <a:solidFill>
                    <a:srgbClr val="FFFFFF"/>
                  </a:solidFill>
                </a:uFill>
                <a:latin typeface="Calibri Light"/>
                <a:ea typeface="DejaVu Sans"/>
              </a:rPr>
              <a:t>DiPAC</a:t>
            </a:r>
            <a:r>
              <a:rPr lang="es-ES" sz="2800" b="0" strike="noStrike" spc="-1" dirty="0">
                <a:solidFill>
                  <a:srgbClr val="000000"/>
                </a:solidFill>
                <a:uFill>
                  <a:solidFill>
                    <a:srgbClr val="FFFFFF"/>
                  </a:solidFill>
                </a:uFill>
                <a:latin typeface="Calibri Light"/>
                <a:ea typeface="DejaVu Sans"/>
              </a:rPr>
              <a:t>)</a:t>
            </a:r>
            <a:endParaRPr lang="es-ES" sz="1800" b="0" strike="noStrike" spc="-1" dirty="0">
              <a:solidFill>
                <a:srgbClr val="000000"/>
              </a:solidFill>
              <a:uFill>
                <a:solidFill>
                  <a:srgbClr val="FFFFFF"/>
                </a:solidFill>
              </a:uFill>
              <a:latin typeface="Arial"/>
            </a:endParaRPr>
          </a:p>
        </p:txBody>
      </p:sp>
      <p:sp>
        <p:nvSpPr>
          <p:cNvPr id="113" name="CustomShape 4"/>
          <p:cNvSpPr/>
          <p:nvPr/>
        </p:nvSpPr>
        <p:spPr>
          <a:xfrm>
            <a:off x="2451600" y="4752000"/>
            <a:ext cx="6896880" cy="75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360" algn="ctr">
              <a:lnSpc>
                <a:spcPct val="100000"/>
              </a:lnSpc>
            </a:pPr>
            <a:r>
              <a:rPr lang="es-ES" sz="2800" b="1" strike="noStrike" spc="-1" dirty="0">
                <a:solidFill>
                  <a:srgbClr val="000000"/>
                </a:solidFill>
                <a:uFill>
                  <a:solidFill>
                    <a:srgbClr val="FFFFFF"/>
                  </a:solidFill>
                </a:uFill>
                <a:latin typeface="Calibri Light"/>
                <a:ea typeface="DejaVu Sans"/>
              </a:rPr>
              <a:t>Presupuesto: $ </a:t>
            </a:r>
            <a:r>
              <a:rPr lang="es-ES" sz="2800" b="1" spc="-1" dirty="0" smtClean="0">
                <a:uFill>
                  <a:solidFill>
                    <a:srgbClr val="FFFFFF"/>
                  </a:solidFill>
                </a:uFill>
                <a:latin typeface="Calibri Light"/>
              </a:rPr>
              <a:t>270.035.628,25</a:t>
            </a:r>
            <a:endParaRPr lang="es-ES" sz="1800" b="0" strike="noStrike" spc="-1" dirty="0">
              <a:uFill>
                <a:solidFill>
                  <a:srgbClr val="FFFFFF"/>
                </a:solidFill>
              </a:uFill>
              <a:latin typeface="Arial"/>
            </a:endParaRPr>
          </a:p>
        </p:txBody>
      </p:sp>
      <p:pic>
        <p:nvPicPr>
          <p:cNvPr id="114" name="Imagen 10"/>
          <p:cNvPicPr/>
          <p:nvPr/>
        </p:nvPicPr>
        <p:blipFill>
          <a:blip r:embed="rId4"/>
          <a:stretch/>
        </p:blipFill>
        <p:spPr>
          <a:xfrm>
            <a:off x="6869160" y="6289560"/>
            <a:ext cx="1710720" cy="370800"/>
          </a:xfrm>
          <a:prstGeom prst="rect">
            <a:avLst/>
          </a:prstGeom>
          <a:ln>
            <a:noFill/>
          </a:ln>
        </p:spPr>
      </p:pic>
      <p:pic>
        <p:nvPicPr>
          <p:cNvPr id="115" name="Imagen 11"/>
          <p:cNvPicPr/>
          <p:nvPr/>
        </p:nvPicPr>
        <p:blipFill>
          <a:blip r:embed="rId5"/>
          <a:stretch/>
        </p:blipFill>
        <p:spPr>
          <a:xfrm>
            <a:off x="3849120" y="6385680"/>
            <a:ext cx="2916360" cy="183240"/>
          </a:xfrm>
          <a:prstGeom prst="rect">
            <a:avLst/>
          </a:prstGeom>
          <a:ln>
            <a:noFill/>
          </a:ln>
        </p:spPr>
      </p:pic>
      <p:sp>
        <p:nvSpPr>
          <p:cNvPr id="116" name="CustomShape 5"/>
          <p:cNvSpPr/>
          <p:nvPr/>
        </p:nvSpPr>
        <p:spPr>
          <a:xfrm>
            <a:off x="5058000" y="106200"/>
            <a:ext cx="1684080" cy="72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DATO</a:t>
            </a:r>
            <a:endParaRPr lang="es-ES" sz="1800" b="0" strike="noStrike" spc="-1">
              <a:solidFill>
                <a:srgbClr val="000000"/>
              </a:solidFill>
              <a:uFill>
                <a:solidFill>
                  <a:srgbClr val="FFFFFF"/>
                </a:solidFill>
              </a:uFill>
              <a:latin typeface="Arial"/>
            </a:endParaRPr>
          </a:p>
        </p:txBody>
      </p:sp>
      <p:sp>
        <p:nvSpPr>
          <p:cNvPr id="117" name="CustomShape 6"/>
          <p:cNvSpPr/>
          <p:nvPr/>
        </p:nvSpPr>
        <p:spPr>
          <a:xfrm>
            <a:off x="407520" y="1020960"/>
            <a:ext cx="11579760" cy="534600"/>
          </a:xfrm>
          <a:prstGeom prst="rect">
            <a:avLst/>
          </a:prstGeom>
          <a:noFill/>
          <a:ln>
            <a:noFill/>
          </a:ln>
        </p:spPr>
        <p:style>
          <a:lnRef idx="0">
            <a:scrgbClr r="0" g="0" b="0"/>
          </a:lnRef>
          <a:fillRef idx="0">
            <a:scrgbClr r="0" g="0" b="0"/>
          </a:fillRef>
          <a:effectRef idx="0">
            <a:scrgbClr r="0" g="0" b="0"/>
          </a:effectRef>
          <a:fontRef idx="minor"/>
        </p:style>
      </p:sp>
      <p:sp>
        <p:nvSpPr>
          <p:cNvPr id="118" name="CustomShape 7"/>
          <p:cNvSpPr/>
          <p:nvPr/>
        </p:nvSpPr>
        <p:spPr>
          <a:xfrm>
            <a:off x="3215520" y="4896360"/>
            <a:ext cx="5364360" cy="718920"/>
          </a:xfrm>
          <a:prstGeom prst="rect">
            <a:avLst/>
          </a:prstGeom>
          <a:noFill/>
          <a:ln>
            <a:solidFill>
              <a:srgbClr val="00B0F0"/>
            </a:solidFill>
            <a:round/>
          </a:ln>
        </p:spPr>
        <p:style>
          <a:lnRef idx="2">
            <a:schemeClr val="accent1">
              <a:shade val="50000"/>
            </a:schemeClr>
          </a:lnRef>
          <a:fillRef idx="1">
            <a:schemeClr val="accent1"/>
          </a:fillRef>
          <a:effectRef idx="0">
            <a:schemeClr val="accent1"/>
          </a:effectRef>
          <a:fontRef idx="minor"/>
        </p:style>
      </p:sp>
      <p:sp>
        <p:nvSpPr>
          <p:cNvPr id="119" name="CustomShape 8"/>
          <p:cNvSpPr/>
          <p:nvPr/>
        </p:nvSpPr>
        <p:spPr>
          <a:xfrm>
            <a:off x="0" y="0"/>
            <a:ext cx="12215520" cy="93348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20" name="CustomShape 9"/>
          <p:cNvSpPr/>
          <p:nvPr/>
        </p:nvSpPr>
        <p:spPr>
          <a:xfrm>
            <a:off x="13320" y="182160"/>
            <a:ext cx="12222720" cy="7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pc="-1" dirty="0">
                <a:solidFill>
                  <a:srgbClr val="FFFFFF"/>
                </a:solidFill>
                <a:uFill>
                  <a:solidFill>
                    <a:srgbClr val="FFFFFF"/>
                  </a:solidFill>
                </a:uFill>
                <a:latin typeface="Calibri"/>
              </a:rPr>
              <a:t>ACUEDUCTO GLIPTODONTE - PIRAN</a:t>
            </a:r>
            <a:endParaRPr lang="es-ES" sz="4000" spc="-1" dirty="0">
              <a:solidFill>
                <a:srgbClr val="000000"/>
              </a:solidFill>
              <a:uFill>
                <a:solidFill>
                  <a:srgbClr val="FFFFFF"/>
                </a:solidFill>
              </a:u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0" y="0"/>
            <a:ext cx="12189600" cy="932400"/>
          </a:xfrm>
          <a:prstGeom prst="rect">
            <a:avLst/>
          </a:prstGeom>
          <a:solidFill>
            <a:srgbClr val="2AAEC0"/>
          </a:solidFill>
          <a:ln>
            <a:noFill/>
          </a:ln>
        </p:spPr>
        <p:style>
          <a:lnRef idx="2">
            <a:schemeClr val="accent1">
              <a:shade val="50000"/>
            </a:schemeClr>
          </a:lnRef>
          <a:fillRef idx="1">
            <a:schemeClr val="accent1"/>
          </a:fillRef>
          <a:effectRef idx="0">
            <a:schemeClr val="accent1"/>
          </a:effectRef>
          <a:fontRef idx="minor"/>
        </p:style>
      </p:sp>
      <p:sp>
        <p:nvSpPr>
          <p:cNvPr id="134" name="CustomShape 2"/>
          <p:cNvSpPr/>
          <p:nvPr/>
        </p:nvSpPr>
        <p:spPr>
          <a:xfrm>
            <a:off x="0" y="6090120"/>
            <a:ext cx="12189600" cy="777960"/>
          </a:xfrm>
          <a:prstGeom prst="rect">
            <a:avLst/>
          </a:prstGeom>
          <a:solidFill>
            <a:schemeClr val="bg1"/>
          </a:solidFill>
          <a:ln w="44280">
            <a:solidFill>
              <a:srgbClr val="2AAEC0"/>
            </a:solidFill>
            <a:round/>
          </a:ln>
        </p:spPr>
        <p:style>
          <a:lnRef idx="2">
            <a:schemeClr val="accent1">
              <a:shade val="50000"/>
            </a:schemeClr>
          </a:lnRef>
          <a:fillRef idx="1">
            <a:schemeClr val="accent1"/>
          </a:fillRef>
          <a:effectRef idx="0">
            <a:schemeClr val="accent1"/>
          </a:effectRef>
          <a:fontRef idx="minor"/>
        </p:style>
      </p:sp>
      <p:pic>
        <p:nvPicPr>
          <p:cNvPr id="135" name="Imagen 132"/>
          <p:cNvPicPr/>
          <p:nvPr/>
        </p:nvPicPr>
        <p:blipFill>
          <a:blip r:embed="rId2"/>
          <a:stretch/>
        </p:blipFill>
        <p:spPr>
          <a:xfrm>
            <a:off x="103320" y="6176160"/>
            <a:ext cx="2784960" cy="605880"/>
          </a:xfrm>
          <a:prstGeom prst="rect">
            <a:avLst/>
          </a:prstGeom>
          <a:ln>
            <a:noFill/>
          </a:ln>
        </p:spPr>
      </p:pic>
      <p:pic>
        <p:nvPicPr>
          <p:cNvPr id="136" name="Imagen 133"/>
          <p:cNvPicPr/>
          <p:nvPr/>
        </p:nvPicPr>
        <p:blipFill>
          <a:blip r:embed="rId3"/>
          <a:stretch/>
        </p:blipFill>
        <p:spPr>
          <a:xfrm>
            <a:off x="9762480" y="6182280"/>
            <a:ext cx="2325600" cy="593280"/>
          </a:xfrm>
          <a:prstGeom prst="rect">
            <a:avLst/>
          </a:prstGeom>
          <a:ln>
            <a:noFill/>
          </a:ln>
        </p:spPr>
      </p:pic>
      <p:pic>
        <p:nvPicPr>
          <p:cNvPr id="137" name="Imagen 118"/>
          <p:cNvPicPr/>
          <p:nvPr/>
        </p:nvPicPr>
        <p:blipFill>
          <a:blip r:embed="rId4"/>
          <a:stretch/>
        </p:blipFill>
        <p:spPr>
          <a:xfrm>
            <a:off x="6869160" y="6289560"/>
            <a:ext cx="1709640" cy="369720"/>
          </a:xfrm>
          <a:prstGeom prst="rect">
            <a:avLst/>
          </a:prstGeom>
          <a:ln>
            <a:noFill/>
          </a:ln>
        </p:spPr>
      </p:pic>
      <p:pic>
        <p:nvPicPr>
          <p:cNvPr id="138" name="Imagen 119"/>
          <p:cNvPicPr/>
          <p:nvPr/>
        </p:nvPicPr>
        <p:blipFill>
          <a:blip r:embed="rId5"/>
          <a:stretch/>
        </p:blipFill>
        <p:spPr>
          <a:xfrm>
            <a:off x="3849120" y="6385680"/>
            <a:ext cx="2915280" cy="182160"/>
          </a:xfrm>
          <a:prstGeom prst="rect">
            <a:avLst/>
          </a:prstGeom>
          <a:ln>
            <a:noFill/>
          </a:ln>
        </p:spPr>
      </p:pic>
      <p:sp>
        <p:nvSpPr>
          <p:cNvPr id="139" name="CustomShape 3"/>
          <p:cNvSpPr/>
          <p:nvPr/>
        </p:nvSpPr>
        <p:spPr>
          <a:xfrm>
            <a:off x="321840" y="1176120"/>
            <a:ext cx="11571120" cy="490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285750" indent="-285115" algn="just">
              <a:lnSpc>
                <a:spcPct val="107000"/>
              </a:lnSpc>
              <a:buClr>
                <a:srgbClr val="000000"/>
              </a:buClr>
              <a:buFont typeface="Arial,Sans-Serif"/>
              <a:buChar char="•"/>
            </a:pPr>
            <a:r>
              <a:rPr lang="es-ES" spc="-1" dirty="0">
                <a:solidFill>
                  <a:srgbClr val="000000"/>
                </a:solidFill>
                <a:uFill>
                  <a:solidFill>
                    <a:srgbClr val="FFFFFF"/>
                  </a:solidFill>
                </a:uFill>
                <a:latin typeface="Calibri"/>
                <a:cs typeface="Calibri"/>
              </a:rPr>
              <a:t>La obra trae beneficios para la población debido a las mejoras del servicio, eliminando las </a:t>
            </a:r>
            <a:r>
              <a:rPr lang="es-AR" spc="-1" dirty="0">
                <a:solidFill>
                  <a:srgbClr val="000000"/>
                </a:solidFill>
                <a:uFill>
                  <a:solidFill>
                    <a:srgbClr val="FFFFFF"/>
                  </a:solidFill>
                </a:uFill>
                <a:latin typeface="Calibri"/>
                <a:cs typeface="Calibri"/>
              </a:rPr>
              <a:t>roturas permanentes de viejas cañerías por consecuencia de esto de falta de presión y perdidas de agua a lo largo de toda la traza.</a:t>
            </a:r>
            <a:endParaRPr lang="en-US" spc="-1" dirty="0">
              <a:solidFill>
                <a:srgbClr val="000000"/>
              </a:solidFill>
              <a:uFill>
                <a:solidFill>
                  <a:srgbClr val="FFFFFF"/>
                </a:solidFill>
              </a:uFill>
              <a:latin typeface="Arial"/>
              <a:cs typeface="Calibri"/>
            </a:endParaRPr>
          </a:p>
          <a:p>
            <a:pPr marL="285750" indent="-285115" algn="just">
              <a:lnSpc>
                <a:spcPct val="107000"/>
              </a:lnSpc>
              <a:buClr>
                <a:srgbClr val="000000"/>
              </a:buClr>
              <a:buFont typeface="Arial,Sans-Serif"/>
              <a:buChar char="•"/>
            </a:pPr>
            <a:r>
              <a:rPr lang="es-ES" spc="-1" dirty="0">
                <a:solidFill>
                  <a:srgbClr val="000000"/>
                </a:solidFill>
                <a:uFill>
                  <a:solidFill>
                    <a:srgbClr val="FFFFFF"/>
                  </a:solidFill>
                </a:uFill>
                <a:latin typeface="Calibri"/>
                <a:cs typeface="Calibri"/>
              </a:rPr>
              <a:t>Disminución de la presión sobre el recurso de agua subterránea debido a la optimización en el funcionamiento y mejora del acueducto. </a:t>
            </a:r>
            <a:endParaRPr lang="en-US" spc="-1" dirty="0">
              <a:uFill>
                <a:solidFill>
                  <a:srgbClr val="FFFFFF"/>
                </a:solidFill>
              </a:uFill>
              <a:ea typeface="+mn-lt"/>
              <a:cs typeface="Calibri"/>
            </a:endParaRPr>
          </a:p>
          <a:p>
            <a:pPr marL="285750" indent="-285115" algn="just">
              <a:lnSpc>
                <a:spcPct val="107000"/>
              </a:lnSpc>
              <a:buFont typeface="Arial,Sans-Serif"/>
              <a:buChar char="•"/>
            </a:pPr>
            <a:r>
              <a:rPr lang="es-AR" spc="-1" dirty="0">
                <a:solidFill>
                  <a:srgbClr val="000000"/>
                </a:solidFill>
                <a:uFill>
                  <a:solidFill>
                    <a:srgbClr val="FFFFFF"/>
                  </a:solidFill>
                </a:uFill>
                <a:latin typeface="Calibri"/>
                <a:ea typeface="Calibri"/>
                <a:cs typeface="Calibri"/>
              </a:rPr>
              <a:t>Las actividades previstas en la fase constructiva requerirán mano de obra – calificada y no calificada – y adquisición de materiales y servicios de construcción. Esto producirá un impacto positivo en la generación de empleo, y en la dinamización de la actividad de comercio de bienes y servicios. En particular, los rubros que se beneficiarán incluyen aquellos ligados a la venta de insumos y materiales de construcción, equipamientos, vehículos, maquinaria, repuestos y accesorios, servicios mecánicos, combustibles, logística, y alimentación, entre otros.</a:t>
            </a:r>
            <a:endParaRPr lang="es-AR" spc="-1" dirty="0">
              <a:uFill>
                <a:solidFill>
                  <a:srgbClr val="FFFFFF"/>
                </a:solidFill>
              </a:uFill>
              <a:ea typeface="+mn-lt"/>
              <a:cs typeface="Calibri"/>
            </a:endParaRPr>
          </a:p>
          <a:p>
            <a:pPr marL="285750" indent="-285115" algn="just">
              <a:lnSpc>
                <a:spcPct val="107000"/>
              </a:lnSpc>
              <a:buFont typeface="Arial,Sans-Serif"/>
              <a:buChar char="•"/>
            </a:pPr>
            <a:r>
              <a:rPr lang="es-ES" spc="-1" dirty="0">
                <a:solidFill>
                  <a:srgbClr val="000000"/>
                </a:solidFill>
                <a:uFill>
                  <a:solidFill>
                    <a:srgbClr val="FFFFFF"/>
                  </a:solidFill>
                </a:uFill>
                <a:latin typeface="Calibri"/>
                <a:ea typeface="Calibri"/>
                <a:cs typeface="Calibri"/>
              </a:rPr>
              <a:t>El desarrollo sectorial y bienestar social de grupos familiares dentro de la zona se verán beneficiados por la realización y operación de estas obras, generando condiciones favorables para el desarrollo urbano de la zona, mejorando incluso la situación residencial de los mismos. </a:t>
            </a:r>
            <a:endParaRPr lang="es-ES" spc="-1" dirty="0">
              <a:uFill>
                <a:solidFill>
                  <a:srgbClr val="FFFFFF"/>
                </a:solidFill>
              </a:uFill>
              <a:ea typeface="+mn-lt"/>
              <a:cs typeface="+mn-lt"/>
            </a:endParaRPr>
          </a:p>
          <a:p>
            <a:pPr marL="285750" indent="-285115" algn="just">
              <a:lnSpc>
                <a:spcPct val="107000"/>
              </a:lnSpc>
              <a:buFont typeface="Arial,Sans-Serif"/>
              <a:buChar char="•"/>
            </a:pPr>
            <a:r>
              <a:rPr lang="es-ES" spc="-1" dirty="0">
                <a:solidFill>
                  <a:srgbClr val="000000"/>
                </a:solidFill>
                <a:uFill>
                  <a:solidFill>
                    <a:srgbClr val="FFFFFF"/>
                  </a:solidFill>
                </a:uFill>
                <a:latin typeface="Calibri"/>
                <a:ea typeface="Calibri"/>
                <a:cs typeface="Calibri"/>
              </a:rPr>
              <a:t>Revalorización de los bienes inmuebles del área y sus aledaños. </a:t>
            </a:r>
            <a:endParaRPr lang="es-AR" dirty="0"/>
          </a:p>
          <a:p>
            <a:pPr algn="just">
              <a:buClr>
                <a:srgbClr val="000000"/>
              </a:buClr>
              <a:buFont typeface="Arial"/>
              <a:buChar char="•"/>
            </a:pPr>
            <a:endParaRPr lang="es-ES" spc="-1" dirty="0">
              <a:uFill>
                <a:solidFill>
                  <a:srgbClr val="FFFFFF"/>
                </a:solidFill>
              </a:uFill>
              <a:cs typeface="Arial"/>
            </a:endParaRPr>
          </a:p>
          <a:p>
            <a:pPr marL="285750" indent="-285115" algn="just">
              <a:lnSpc>
                <a:spcPct val="107000"/>
              </a:lnSpc>
              <a:buClr>
                <a:srgbClr val="000000"/>
              </a:buClr>
              <a:buFont typeface="Arial"/>
              <a:buChar char="•"/>
            </a:pPr>
            <a:endParaRPr lang="es-AR" spc="-1" dirty="0">
              <a:solidFill>
                <a:srgbClr val="000000"/>
              </a:solidFill>
              <a:uFill>
                <a:solidFill>
                  <a:srgbClr val="FFFFFF"/>
                </a:solidFill>
              </a:uFill>
              <a:latin typeface="Calibri"/>
              <a:ea typeface="Calibri"/>
            </a:endParaRPr>
          </a:p>
        </p:txBody>
      </p:sp>
      <p:sp>
        <p:nvSpPr>
          <p:cNvPr id="140" name="CustomShape 4"/>
          <p:cNvSpPr/>
          <p:nvPr/>
        </p:nvSpPr>
        <p:spPr>
          <a:xfrm>
            <a:off x="1300320" y="113400"/>
            <a:ext cx="961380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4000" b="1" strike="noStrike" spc="-1">
                <a:solidFill>
                  <a:srgbClr val="FFFFFF"/>
                </a:solidFill>
                <a:uFill>
                  <a:solidFill>
                    <a:srgbClr val="FFFFFF"/>
                  </a:solidFill>
                </a:uFill>
                <a:latin typeface="Calibri"/>
                <a:ea typeface="DejaVu Sans"/>
              </a:rPr>
              <a:t>IMPACTOS POSITIVOS</a:t>
            </a:r>
            <a:endParaRPr lang="es-E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302791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6689</TotalTime>
  <Words>4521</Words>
  <Application>Microsoft Office PowerPoint</Application>
  <PresentationFormat>Panorámica</PresentationFormat>
  <Paragraphs>259</Paragraphs>
  <Slides>43</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43</vt:i4>
      </vt:variant>
    </vt:vector>
  </HeadingPairs>
  <TitlesOfParts>
    <vt:vector size="53" baseType="lpstr">
      <vt:lpstr>Arial</vt:lpstr>
      <vt:lpstr>Arial,Sans-Serif</vt:lpstr>
      <vt:lpstr>Calibri</vt:lpstr>
      <vt:lpstr>Calibri Light</vt:lpstr>
      <vt:lpstr>DejaVu Sans</vt:lpstr>
      <vt:lpstr>MS Mincho</vt:lpstr>
      <vt:lpstr>Symbol</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Agua La Plata</dc:title>
  <dc:subject/>
  <dc:creator>Cecilia Padron</dc:creator>
  <dc:description/>
  <cp:lastModifiedBy>Clarisa Lucas</cp:lastModifiedBy>
  <cp:revision>351</cp:revision>
  <cp:lastPrinted>2020-06-23T13:31:20Z</cp:lastPrinted>
  <dcterms:created xsi:type="dcterms:W3CDTF">2020-02-26T12:24:12Z</dcterms:created>
  <dcterms:modified xsi:type="dcterms:W3CDTF">2022-05-17T16:46:02Z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Panorámica</vt:lpwstr>
  </property>
  <property fmtid="{D5CDD505-2E9C-101B-9397-08002B2CF9AE}" pid="9" name="ScaleCrop">
    <vt:bool>false</vt:bool>
  </property>
  <property fmtid="{D5CDD505-2E9C-101B-9397-08002B2CF9AE}" pid="10" name="ShareDoc">
    <vt:bool>false</vt:bool>
  </property>
  <property fmtid="{D5CDD505-2E9C-101B-9397-08002B2CF9AE}" pid="11" name="Slides">
    <vt:i4>50</vt:i4>
  </property>
</Properties>
</file>